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p:restoredTop sz="92077"/>
  </p:normalViewPr>
  <p:slideViewPr>
    <p:cSldViewPr snapToGrid="0" snapToObjects="1">
      <p:cViewPr varScale="1">
        <p:scale>
          <a:sx n="54" d="100"/>
          <a:sy n="54" d="100"/>
        </p:scale>
        <p:origin x="208"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Foglio_di_lavoro_di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Foglio_di_lavoro_di_Microsoft_Excel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Foglio_di_lavoro_di_Microsoft_Excel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Foglio1!$B$1</c:f>
              <c:strCache>
                <c:ptCount val="1"/>
                <c:pt idx="0">
                  <c:v>Vendite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0E6-EC4F-B31F-29518CF9F15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0E6-EC4F-B31F-29518CF9F15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0E6-EC4F-B31F-29518CF9F15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0E6-EC4F-B31F-29518CF9F158}"/>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D0E6-EC4F-B31F-29518CF9F158}"/>
              </c:ext>
            </c:extLst>
          </c:dPt>
          <c:dLbls>
            <c:dLbl>
              <c:idx val="0"/>
              <c:layout>
                <c:manualLayout>
                  <c:x val="-0.15122794395914058"/>
                  <c:y val="-0.38673797471788446"/>
                </c:manualLayout>
              </c:layout>
              <c:tx>
                <c:rich>
                  <a:bodyPr/>
                  <a:lstStyle/>
                  <a:p>
                    <a:r>
                      <a:rPr lang="en-US" sz="1400" b="1" dirty="0" err="1"/>
                      <a:t>Fermentazione</a:t>
                    </a:r>
                    <a:r>
                      <a:rPr lang="en-US" sz="1400" b="1" dirty="0"/>
                      <a:t> enterica</a:t>
                    </a:r>
                  </a:p>
                  <a:p>
                    <a:fld id="{6714A2AA-155B-614C-BE90-1542AC4C3781}" type="VALUE">
                      <a:rPr lang="en-US" sz="1400" b="1"/>
                      <a:pPr/>
                      <a:t>[VALORE]</a:t>
                    </a:fld>
                    <a:endParaRPr lang="it-IT"/>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D0E6-EC4F-B31F-29518CF9F158}"/>
                </c:ext>
              </c:extLst>
            </c:dLbl>
            <c:dLbl>
              <c:idx val="1"/>
              <c:layout>
                <c:manualLayout>
                  <c:x val="-7.8682560513269176E-2"/>
                  <c:y val="-0.10853268341457317"/>
                </c:manualLayout>
              </c:layout>
              <c:tx>
                <c:rich>
                  <a:bodyPr/>
                  <a:lstStyle/>
                  <a:p>
                    <a:r>
                      <a:rPr lang="en-US" sz="1400" b="1" dirty="0" err="1"/>
                      <a:t>Suoli</a:t>
                    </a:r>
                    <a:r>
                      <a:rPr lang="en-US" sz="1400" b="1" dirty="0"/>
                      <a:t> </a:t>
                    </a:r>
                    <a:r>
                      <a:rPr lang="en-US" sz="1400" b="1" dirty="0" err="1"/>
                      <a:t>agricoli</a:t>
                    </a:r>
                    <a:endParaRPr lang="en-US" sz="1400" b="1" dirty="0"/>
                  </a:p>
                  <a:p>
                    <a:fld id="{75CA020A-FD8E-F345-A8BE-AE6E6E2174E6}" type="VALUE">
                      <a:rPr lang="en-US" sz="1400" b="1"/>
                      <a:pPr/>
                      <a:t>[VALORE]</a:t>
                    </a:fld>
                    <a:endParaRPr lang="it-IT"/>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D0E6-EC4F-B31F-29518CF9F158}"/>
                </c:ext>
              </c:extLst>
            </c:dLbl>
            <c:dLbl>
              <c:idx val="2"/>
              <c:layout>
                <c:manualLayout>
                  <c:x val="-2.7611548556430447E-2"/>
                  <c:y val="-3.8895138107736533E-3"/>
                </c:manualLayout>
              </c:layout>
              <c:tx>
                <c:rich>
                  <a:bodyPr/>
                  <a:lstStyle/>
                  <a:p>
                    <a:r>
                      <a:rPr lang="en-US" sz="1400" b="1" dirty="0" err="1"/>
                      <a:t>Gestione</a:t>
                    </a:r>
                    <a:r>
                      <a:rPr lang="en-US" sz="1400" b="1" dirty="0"/>
                      <a:t> </a:t>
                    </a:r>
                  </a:p>
                  <a:p>
                    <a:r>
                      <a:rPr lang="en-US" sz="1400" b="1" dirty="0" err="1"/>
                      <a:t>delle</a:t>
                    </a:r>
                    <a:r>
                      <a:rPr lang="en-US" sz="1400" b="1" dirty="0"/>
                      <a:t> </a:t>
                    </a:r>
                    <a:r>
                      <a:rPr lang="en-US" sz="1400" b="1" dirty="0" err="1"/>
                      <a:t>deiezioni</a:t>
                    </a:r>
                    <a:endParaRPr lang="en-US" sz="1400" b="1" dirty="0"/>
                  </a:p>
                  <a:p>
                    <a:fld id="{47F83E1A-B466-E342-9162-84AA565A126F}" type="VALUE">
                      <a:rPr lang="en-US"/>
                      <a:pPr/>
                      <a:t>[VALORE]</a:t>
                    </a:fld>
                    <a:endParaRPr lang="it-IT"/>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D0E6-EC4F-B31F-29518CF9F158}"/>
                </c:ext>
              </c:extLst>
            </c:dLbl>
            <c:dLbl>
              <c:idx val="3"/>
              <c:layout>
                <c:manualLayout>
                  <c:x val="-3.7987744534645651E-2"/>
                  <c:y val="-6.410802103319342E-3"/>
                </c:manualLayout>
              </c:layout>
              <c:tx>
                <c:rich>
                  <a:bodyPr/>
                  <a:lstStyle/>
                  <a:p>
                    <a:r>
                      <a:rPr lang="en-US" sz="1400" b="1" dirty="0" err="1"/>
                      <a:t>Risicoltura</a:t>
                    </a:r>
                    <a:endParaRPr lang="en-US" sz="1400" b="1" dirty="0"/>
                  </a:p>
                  <a:p>
                    <a:fld id="{C6A83326-CED1-ED4F-9C67-E1B9E83777E4}" type="VALUE">
                      <a:rPr lang="en-US" sz="1400" b="1"/>
                      <a:pPr/>
                      <a:t>[VALORE]</a:t>
                    </a:fld>
                    <a:endParaRPr lang="it-IT"/>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D0E6-EC4F-B31F-29518CF9F158}"/>
                </c:ext>
              </c:extLst>
            </c:dLbl>
            <c:dLbl>
              <c:idx val="4"/>
              <c:layout>
                <c:manualLayout>
                  <c:x val="4.7819517351997666E-2"/>
                  <c:y val="-2.5634295713035872E-3"/>
                </c:manualLayout>
              </c:layout>
              <c:tx>
                <c:rich>
                  <a:bodyPr/>
                  <a:lstStyle/>
                  <a:p>
                    <a:r>
                      <a:rPr lang="en-US" sz="1400" b="1" dirty="0" err="1"/>
                      <a:t>Altro</a:t>
                    </a:r>
                    <a:endParaRPr lang="en-US" sz="1400" b="1" dirty="0"/>
                  </a:p>
                  <a:p>
                    <a:fld id="{DAAB5A43-E1F1-D94D-8ADF-FFA517DEA9A7}" type="VALUE">
                      <a:rPr lang="en-US" sz="1400" b="1"/>
                      <a:pPr/>
                      <a:t>[VALORE]</a:t>
                    </a:fld>
                    <a:endParaRPr lang="it-IT"/>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D0E6-EC4F-B31F-29518CF9F158}"/>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Foglio1!$A$2:$A$6</c:f>
              <c:strCache>
                <c:ptCount val="5"/>
                <c:pt idx="0">
                  <c:v>Fermentazione enterica</c:v>
                </c:pt>
                <c:pt idx="1">
                  <c:v>Suoli agricoli</c:v>
                </c:pt>
                <c:pt idx="2">
                  <c:v>Gestione delle deiezioni</c:v>
                </c:pt>
                <c:pt idx="3">
                  <c:v>Coltivazione del riso</c:v>
                </c:pt>
                <c:pt idx="4">
                  <c:v>Altro</c:v>
                </c:pt>
              </c:strCache>
            </c:strRef>
          </c:cat>
          <c:val>
            <c:numRef>
              <c:f>Foglio1!$B$2:$B$6</c:f>
              <c:numCache>
                <c:formatCode>0.00%</c:formatCode>
                <c:ptCount val="5"/>
                <c:pt idx="0">
                  <c:v>0.47</c:v>
                </c:pt>
                <c:pt idx="1">
                  <c:v>0.27600000000000002</c:v>
                </c:pt>
                <c:pt idx="2">
                  <c:v>0.188</c:v>
                </c:pt>
                <c:pt idx="3">
                  <c:v>5.0999999999999997E-2</c:v>
                </c:pt>
                <c:pt idx="4">
                  <c:v>1.4999999999999999E-2</c:v>
                </c:pt>
              </c:numCache>
            </c:numRef>
          </c:val>
          <c:extLst>
            <c:ext xmlns:c16="http://schemas.microsoft.com/office/drawing/2014/chart" uri="{C3380CC4-5D6E-409C-BE32-E72D297353CC}">
              <c16:uniqueId val="{0000000A-D0E6-EC4F-B31F-29518CF9F15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Foglio1!$B$1</c:f>
              <c:strCache>
                <c:ptCount val="1"/>
                <c:pt idx="0">
                  <c:v>Vendite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5E2-B649-9856-AEC16D2B62F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5E2-B649-9856-AEC16D2B62F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5E2-B649-9856-AEC16D2B62FF}"/>
              </c:ext>
            </c:extLst>
          </c:dPt>
          <c:dLbls>
            <c:dLbl>
              <c:idx val="0"/>
              <c:layout>
                <c:manualLayout>
                  <c:x val="4.7184219160104984E-2"/>
                  <c:y val="-9.6699162604674413E-2"/>
                </c:manualLayout>
              </c:layout>
              <c:tx>
                <c:rich>
                  <a:bodyPr/>
                  <a:lstStyle/>
                  <a:p>
                    <a:r>
                      <a:rPr lang="en-US" sz="1400" b="1" dirty="0" err="1"/>
                      <a:t>Metano</a:t>
                    </a:r>
                    <a:r>
                      <a:rPr lang="en-US" sz="1400" b="1" dirty="0"/>
                      <a:t> (CH4)</a:t>
                    </a:r>
                  </a:p>
                  <a:p>
                    <a:fld id="{2EDE46B5-A8B5-0F48-BD54-989FF6AB6DDB}" type="VALUE">
                      <a:rPr lang="en-US" sz="1400" b="1"/>
                      <a:pPr/>
                      <a:t>[VALORE]</a:t>
                    </a:fld>
                    <a:endParaRPr lang="it-IT"/>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15E2-B649-9856-AEC16D2B62FF}"/>
                </c:ext>
              </c:extLst>
            </c:dLbl>
            <c:dLbl>
              <c:idx val="1"/>
              <c:layout>
                <c:manualLayout>
                  <c:x val="-8.5247794546515016E-2"/>
                  <c:y val="-1.1680102487189137E-2"/>
                </c:manualLayout>
              </c:layout>
              <c:tx>
                <c:rich>
                  <a:bodyPr/>
                  <a:lstStyle/>
                  <a:p>
                    <a:r>
                      <a:rPr lang="en-US" sz="1400" b="1" dirty="0" err="1"/>
                      <a:t>Protossido</a:t>
                    </a:r>
                    <a:r>
                      <a:rPr lang="en-US" sz="1400" b="1" dirty="0"/>
                      <a:t> di </a:t>
                    </a:r>
                    <a:r>
                      <a:rPr lang="en-US" sz="1400" b="1" dirty="0" err="1"/>
                      <a:t>azoto</a:t>
                    </a:r>
                    <a:r>
                      <a:rPr lang="en-US" sz="1400" b="1" dirty="0"/>
                      <a:t> (N2O)</a:t>
                    </a:r>
                  </a:p>
                  <a:p>
                    <a:fld id="{5011F608-B7A7-1E41-B468-76BE2024B303}" type="VALUE">
                      <a:rPr lang="en-US" sz="1400" b="1"/>
                      <a:pPr/>
                      <a:t>[VALORE]</a:t>
                    </a:fld>
                    <a:endParaRPr lang="it-IT"/>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15E2-B649-9856-AEC16D2B62FF}"/>
                </c:ext>
              </c:extLst>
            </c:dLbl>
            <c:dLbl>
              <c:idx val="2"/>
              <c:layout>
                <c:manualLayout>
                  <c:x val="0.23266517116589303"/>
                  <c:y val="1.775639690415394E-2"/>
                </c:manualLayout>
              </c:layout>
              <c:tx>
                <c:rich>
                  <a:bodyPr/>
                  <a:lstStyle/>
                  <a:p>
                    <a:r>
                      <a:rPr lang="en-US" sz="1400" b="1" dirty="0" err="1"/>
                      <a:t>Anidride</a:t>
                    </a:r>
                    <a:r>
                      <a:rPr lang="en-US" sz="1400" b="1" dirty="0"/>
                      <a:t> </a:t>
                    </a:r>
                    <a:r>
                      <a:rPr lang="en-US" sz="1400" b="1" dirty="0" err="1"/>
                      <a:t>carbonica</a:t>
                    </a:r>
                    <a:r>
                      <a:rPr lang="en-US" sz="1400" b="1" dirty="0"/>
                      <a:t> (CO2)</a:t>
                    </a:r>
                  </a:p>
                  <a:p>
                    <a:fld id="{53188ED9-118B-C941-9540-8A8032CE9719}" type="VALUE">
                      <a:rPr lang="en-US" sz="1400" b="1"/>
                      <a:pPr/>
                      <a:t>[VALORE]</a:t>
                    </a:fld>
                    <a:endParaRPr lang="it-IT"/>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15E2-B649-9856-AEC16D2B62F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Foglio1!$A$2:$A$4</c:f>
              <c:strCache>
                <c:ptCount val="3"/>
                <c:pt idx="0">
                  <c:v>Metano (CH4)</c:v>
                </c:pt>
                <c:pt idx="1">
                  <c:v>Prfotossido di azoto (N2O)</c:v>
                </c:pt>
                <c:pt idx="2">
                  <c:v>Anidridea carbonica (CO2)</c:v>
                </c:pt>
              </c:strCache>
            </c:strRef>
          </c:cat>
          <c:val>
            <c:numRef>
              <c:f>Foglio1!$B$2:$B$4</c:f>
              <c:numCache>
                <c:formatCode>0%</c:formatCode>
                <c:ptCount val="3"/>
                <c:pt idx="0">
                  <c:v>0.64</c:v>
                </c:pt>
                <c:pt idx="1">
                  <c:v>0.35</c:v>
                </c:pt>
                <c:pt idx="2">
                  <c:v>0.01</c:v>
                </c:pt>
              </c:numCache>
            </c:numRef>
          </c:val>
          <c:extLst>
            <c:ext xmlns:c16="http://schemas.microsoft.com/office/drawing/2014/chart" uri="{C3380CC4-5D6E-409C-BE32-E72D297353CC}">
              <c16:uniqueId val="{00000006-15E2-B649-9856-AEC16D2B62FF}"/>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Foglio1!$B$1</c:f>
              <c:strCache>
                <c:ptCount val="1"/>
                <c:pt idx="0">
                  <c:v>Vendite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606-2D42-8D3C-1094A47407A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606-2D42-8D3C-1094A47407A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606-2D42-8D3C-1094A47407A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606-2D42-8D3C-1094A47407AD}"/>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C606-2D42-8D3C-1094A47407AD}"/>
              </c:ext>
            </c:extLst>
          </c:dPt>
          <c:dLbls>
            <c:dLbl>
              <c:idx val="0"/>
              <c:layout>
                <c:manualLayout>
                  <c:x val="6.4208041703120361E-2"/>
                  <c:y val="9.7694038245219345E-3"/>
                </c:manualLayout>
              </c:layout>
              <c:tx>
                <c:rich>
                  <a:bodyPr/>
                  <a:lstStyle/>
                  <a:p>
                    <a:r>
                      <a:rPr lang="en-US" sz="1400" b="1" dirty="0" err="1"/>
                      <a:t>Ricoveri</a:t>
                    </a:r>
                    <a:endParaRPr lang="en-US" sz="1400" b="1" dirty="0"/>
                  </a:p>
                  <a:p>
                    <a:fld id="{42116068-7BBB-564D-AC8C-1C148DC44232}" type="VALUE">
                      <a:rPr lang="en-US"/>
                      <a:pPr/>
                      <a:t>[VALORE]</a:t>
                    </a:fld>
                    <a:endParaRPr lang="it-IT"/>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C606-2D42-8D3C-1094A47407AD}"/>
                </c:ext>
              </c:extLst>
            </c:dLbl>
            <c:dLbl>
              <c:idx val="1"/>
              <c:layout>
                <c:manualLayout>
                  <c:x val="8.8694772528433857E-2"/>
                  <c:y val="-6.1548243969503813E-2"/>
                </c:manualLayout>
              </c:layout>
              <c:tx>
                <c:rich>
                  <a:bodyPr/>
                  <a:lstStyle/>
                  <a:p>
                    <a:r>
                      <a:rPr lang="en-US" sz="1400" b="1" dirty="0" err="1"/>
                      <a:t>Stoccaggi</a:t>
                    </a:r>
                    <a:endParaRPr lang="en-US" sz="1400" b="1" dirty="0"/>
                  </a:p>
                  <a:p>
                    <a:fld id="{017E91A3-D9D1-0740-AEEC-C8FD7E03DA2B}" type="VALUE">
                      <a:rPr lang="en-US" sz="1400" b="1"/>
                      <a:pPr/>
                      <a:t>[VALORE]</a:t>
                    </a:fld>
                    <a:endParaRPr lang="it-IT"/>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C606-2D42-8D3C-1094A47407AD}"/>
                </c:ext>
              </c:extLst>
            </c:dLbl>
            <c:dLbl>
              <c:idx val="2"/>
              <c:layout>
                <c:manualLayout>
                  <c:x val="-2.987591074404608E-2"/>
                  <c:y val="0.19701903817837293"/>
                </c:manualLayout>
              </c:layout>
              <c:tx>
                <c:rich>
                  <a:bodyPr/>
                  <a:lstStyle/>
                  <a:p>
                    <a:r>
                      <a:rPr lang="en-US" sz="1400" b="1" dirty="0" err="1"/>
                      <a:t>Spandimenti</a:t>
                    </a:r>
                    <a:endParaRPr lang="en-US" sz="1400" b="1" dirty="0"/>
                  </a:p>
                  <a:p>
                    <a:fld id="{DC277DC2-B8AD-F342-BE96-685BD93BE4BD}" type="VALUE">
                      <a:rPr lang="en-US" sz="1400" b="1"/>
                      <a:pPr/>
                      <a:t>[VALORE]</a:t>
                    </a:fld>
                    <a:endParaRPr lang="it-IT"/>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C606-2D42-8D3C-1094A47407AD}"/>
                </c:ext>
              </c:extLst>
            </c:dLbl>
            <c:dLbl>
              <c:idx val="3"/>
              <c:layout>
                <c:manualLayout>
                  <c:x val="-6.1320173519976671E-2"/>
                  <c:y val="-6.4679415073115865E-3"/>
                </c:manualLayout>
              </c:layout>
              <c:tx>
                <c:rich>
                  <a:bodyPr/>
                  <a:lstStyle/>
                  <a:p>
                    <a:r>
                      <a:rPr lang="en-US" sz="1400" b="1" dirty="0" err="1"/>
                      <a:t>Fertilizzanti</a:t>
                    </a:r>
                    <a:r>
                      <a:rPr lang="en-US" sz="1400" b="1" dirty="0"/>
                      <a:t> </a:t>
                    </a:r>
                    <a:r>
                      <a:rPr lang="en-US" sz="1400" b="1" dirty="0" err="1"/>
                      <a:t>sintetici</a:t>
                    </a:r>
                    <a:endParaRPr lang="en-US" sz="1400" b="1" dirty="0"/>
                  </a:p>
                  <a:p>
                    <a:fld id="{B1C3AA8A-CD3F-8041-87D6-687B0491BD74}" type="VALUE">
                      <a:rPr lang="en-US" sz="1400" b="1"/>
                      <a:pPr/>
                      <a:t>[VALORE]</a:t>
                    </a:fld>
                    <a:endParaRPr lang="it-IT"/>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C606-2D42-8D3C-1094A47407AD}"/>
                </c:ext>
              </c:extLst>
            </c:dLbl>
            <c:dLbl>
              <c:idx val="4"/>
              <c:layout>
                <c:manualLayout>
                  <c:x val="-8.4394320501604003E-2"/>
                  <c:y val="3.3405199350081236E-3"/>
                </c:manualLayout>
              </c:layout>
              <c:tx>
                <c:rich>
                  <a:bodyPr/>
                  <a:lstStyle/>
                  <a:p>
                    <a:r>
                      <a:rPr lang="en-US" sz="1400" b="1" dirty="0" err="1"/>
                      <a:t>Altro</a:t>
                    </a:r>
                    <a:endParaRPr lang="en-US" sz="1400" b="1" dirty="0"/>
                  </a:p>
                  <a:p>
                    <a:fld id="{65F01C3C-A0F9-3844-ADD2-615E45D6E663}" type="VALUE">
                      <a:rPr lang="en-US" sz="1400" b="1"/>
                      <a:pPr/>
                      <a:t>[VALORE]</a:t>
                    </a:fld>
                    <a:endParaRPr lang="it-IT"/>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C606-2D42-8D3C-1094A47407A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Foglio1!$A$2:$A$6</c:f>
              <c:strCache>
                <c:ptCount val="5"/>
                <c:pt idx="0">
                  <c:v>Ricoveri</c:v>
                </c:pt>
                <c:pt idx="1">
                  <c:v>Stoccaggi</c:v>
                </c:pt>
                <c:pt idx="2">
                  <c:v>Spandimenti</c:v>
                </c:pt>
                <c:pt idx="3">
                  <c:v>Fertilizzanti sintetici</c:v>
                </c:pt>
                <c:pt idx="4">
                  <c:v>Altro</c:v>
                </c:pt>
              </c:strCache>
            </c:strRef>
          </c:cat>
          <c:val>
            <c:numRef>
              <c:f>Foglio1!$B$2:$B$6</c:f>
              <c:numCache>
                <c:formatCode>0.00%</c:formatCode>
                <c:ptCount val="5"/>
                <c:pt idx="0">
                  <c:v>0.30499999999999999</c:v>
                </c:pt>
                <c:pt idx="1">
                  <c:v>0.29199999999999998</c:v>
                </c:pt>
                <c:pt idx="2">
                  <c:v>0.20699999999999999</c:v>
                </c:pt>
                <c:pt idx="3">
                  <c:v>0.14599999999999999</c:v>
                </c:pt>
                <c:pt idx="4">
                  <c:v>0.05</c:v>
                </c:pt>
              </c:numCache>
            </c:numRef>
          </c:val>
          <c:extLst>
            <c:ext xmlns:c16="http://schemas.microsoft.com/office/drawing/2014/chart" uri="{C3380CC4-5D6E-409C-BE32-E72D297353CC}">
              <c16:uniqueId val="{0000000A-C606-2D42-8D3C-1094A47407AD}"/>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4C7C6F-AD3B-484E-BF8E-E2A95063D31B}"/>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970A1E04-2C70-E349-BE21-FC89E32E2F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AE1A4012-F7A6-A24D-A2D9-5A4324ED1FAD}"/>
              </a:ext>
            </a:extLst>
          </p:cNvPr>
          <p:cNvSpPr>
            <a:spLocks noGrp="1"/>
          </p:cNvSpPr>
          <p:nvPr>
            <p:ph type="dt" sz="half" idx="10"/>
          </p:nvPr>
        </p:nvSpPr>
        <p:spPr/>
        <p:txBody>
          <a:bodyPr/>
          <a:lstStyle/>
          <a:p>
            <a:fld id="{EBAF80C8-41D7-C74A-9ACE-75DF97C2F3D6}" type="datetimeFigureOut">
              <a:rPr lang="it-IT" smtClean="0"/>
              <a:t>09/05/22</a:t>
            </a:fld>
            <a:endParaRPr lang="it-IT"/>
          </a:p>
        </p:txBody>
      </p:sp>
      <p:sp>
        <p:nvSpPr>
          <p:cNvPr id="5" name="Segnaposto piè di pagina 4">
            <a:extLst>
              <a:ext uri="{FF2B5EF4-FFF2-40B4-BE49-F238E27FC236}">
                <a16:creationId xmlns:a16="http://schemas.microsoft.com/office/drawing/2014/main" id="{EFC26BA9-EBAB-1C4F-8F49-20289588F70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80CE05C-A69C-B644-ADF6-B36457C6DE11}"/>
              </a:ext>
            </a:extLst>
          </p:cNvPr>
          <p:cNvSpPr>
            <a:spLocks noGrp="1"/>
          </p:cNvSpPr>
          <p:nvPr>
            <p:ph type="sldNum" sz="quarter" idx="12"/>
          </p:nvPr>
        </p:nvSpPr>
        <p:spPr/>
        <p:txBody>
          <a:bodyPr/>
          <a:lstStyle/>
          <a:p>
            <a:fld id="{4627BF44-FCE3-E048-86A6-CFA84313B244}" type="slidenum">
              <a:rPr lang="it-IT" smtClean="0"/>
              <a:t>‹N›</a:t>
            </a:fld>
            <a:endParaRPr lang="it-IT"/>
          </a:p>
        </p:txBody>
      </p:sp>
    </p:spTree>
    <p:extLst>
      <p:ext uri="{BB962C8B-B14F-4D97-AF65-F5344CB8AC3E}">
        <p14:creationId xmlns:p14="http://schemas.microsoft.com/office/powerpoint/2010/main" val="4033385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014464-0556-5C48-AFBA-9CF98864B2CD}"/>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C1193CC-1A10-004E-88EA-C614DB3563C2}"/>
              </a:ext>
            </a:extLst>
          </p:cNvPr>
          <p:cNvSpPr>
            <a:spLocks noGrp="1"/>
          </p:cNvSpPr>
          <p:nvPr>
            <p:ph type="body" orient="vert" idx="1"/>
          </p:nvPr>
        </p:nvSpPr>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00440FEB-9248-BA4A-AFBE-55404EAD5311}"/>
              </a:ext>
            </a:extLst>
          </p:cNvPr>
          <p:cNvSpPr>
            <a:spLocks noGrp="1"/>
          </p:cNvSpPr>
          <p:nvPr>
            <p:ph type="dt" sz="half" idx="10"/>
          </p:nvPr>
        </p:nvSpPr>
        <p:spPr/>
        <p:txBody>
          <a:bodyPr/>
          <a:lstStyle/>
          <a:p>
            <a:fld id="{EBAF80C8-41D7-C74A-9ACE-75DF97C2F3D6}" type="datetimeFigureOut">
              <a:rPr lang="it-IT" smtClean="0"/>
              <a:t>09/05/22</a:t>
            </a:fld>
            <a:endParaRPr lang="it-IT"/>
          </a:p>
        </p:txBody>
      </p:sp>
      <p:sp>
        <p:nvSpPr>
          <p:cNvPr id="5" name="Segnaposto piè di pagina 4">
            <a:extLst>
              <a:ext uri="{FF2B5EF4-FFF2-40B4-BE49-F238E27FC236}">
                <a16:creationId xmlns:a16="http://schemas.microsoft.com/office/drawing/2014/main" id="{3CA4D485-6CA4-CF4B-AC48-6187810FFC7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DAE3D79-FB45-F841-AD32-6A050B2D2A0B}"/>
              </a:ext>
            </a:extLst>
          </p:cNvPr>
          <p:cNvSpPr>
            <a:spLocks noGrp="1"/>
          </p:cNvSpPr>
          <p:nvPr>
            <p:ph type="sldNum" sz="quarter" idx="12"/>
          </p:nvPr>
        </p:nvSpPr>
        <p:spPr/>
        <p:txBody>
          <a:bodyPr/>
          <a:lstStyle/>
          <a:p>
            <a:fld id="{4627BF44-FCE3-E048-86A6-CFA84313B244}" type="slidenum">
              <a:rPr lang="it-IT" smtClean="0"/>
              <a:t>‹N›</a:t>
            </a:fld>
            <a:endParaRPr lang="it-IT"/>
          </a:p>
        </p:txBody>
      </p:sp>
    </p:spTree>
    <p:extLst>
      <p:ext uri="{BB962C8B-B14F-4D97-AF65-F5344CB8AC3E}">
        <p14:creationId xmlns:p14="http://schemas.microsoft.com/office/powerpoint/2010/main" val="4189803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4865A31B-DF1B-BC4C-B4AA-8E7EA9426529}"/>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4E2B2A60-5377-1C40-8B0E-D6D3F6297652}"/>
              </a:ext>
            </a:extLst>
          </p:cNvPr>
          <p:cNvSpPr>
            <a:spLocks noGrp="1"/>
          </p:cNvSpPr>
          <p:nvPr>
            <p:ph type="body" orient="vert" idx="1"/>
          </p:nvPr>
        </p:nvSpPr>
        <p:spPr>
          <a:xfrm>
            <a:off x="838200" y="365125"/>
            <a:ext cx="7734300" cy="5811838"/>
          </a:xfrm>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DA4F826B-D08F-DB48-AEB1-C76748012BB7}"/>
              </a:ext>
            </a:extLst>
          </p:cNvPr>
          <p:cNvSpPr>
            <a:spLocks noGrp="1"/>
          </p:cNvSpPr>
          <p:nvPr>
            <p:ph type="dt" sz="half" idx="10"/>
          </p:nvPr>
        </p:nvSpPr>
        <p:spPr/>
        <p:txBody>
          <a:bodyPr/>
          <a:lstStyle/>
          <a:p>
            <a:fld id="{EBAF80C8-41D7-C74A-9ACE-75DF97C2F3D6}" type="datetimeFigureOut">
              <a:rPr lang="it-IT" smtClean="0"/>
              <a:t>09/05/22</a:t>
            </a:fld>
            <a:endParaRPr lang="it-IT"/>
          </a:p>
        </p:txBody>
      </p:sp>
      <p:sp>
        <p:nvSpPr>
          <p:cNvPr id="5" name="Segnaposto piè di pagina 4">
            <a:extLst>
              <a:ext uri="{FF2B5EF4-FFF2-40B4-BE49-F238E27FC236}">
                <a16:creationId xmlns:a16="http://schemas.microsoft.com/office/drawing/2014/main" id="{CB88D686-3814-A341-AF50-0FE2DDF869F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B3205AC-2BAA-A242-A7DF-B94B7145DB9B}"/>
              </a:ext>
            </a:extLst>
          </p:cNvPr>
          <p:cNvSpPr>
            <a:spLocks noGrp="1"/>
          </p:cNvSpPr>
          <p:nvPr>
            <p:ph type="sldNum" sz="quarter" idx="12"/>
          </p:nvPr>
        </p:nvSpPr>
        <p:spPr/>
        <p:txBody>
          <a:bodyPr/>
          <a:lstStyle/>
          <a:p>
            <a:fld id="{4627BF44-FCE3-E048-86A6-CFA84313B244}" type="slidenum">
              <a:rPr lang="it-IT" smtClean="0"/>
              <a:t>‹N›</a:t>
            </a:fld>
            <a:endParaRPr lang="it-IT"/>
          </a:p>
        </p:txBody>
      </p:sp>
    </p:spTree>
    <p:extLst>
      <p:ext uri="{BB962C8B-B14F-4D97-AF65-F5344CB8AC3E}">
        <p14:creationId xmlns:p14="http://schemas.microsoft.com/office/powerpoint/2010/main" val="3360988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8AB46D-0AF9-044A-80AA-CE6FFAA6F8E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FBED39C-344B-2B48-AEA1-1ECC8B23D430}"/>
              </a:ext>
            </a:extLst>
          </p:cNvPr>
          <p:cNvSpPr>
            <a:spLocks noGrp="1"/>
          </p:cNvSpPr>
          <p:nvPr>
            <p:ph idx="1"/>
          </p:nvPr>
        </p:nvSpPr>
        <p:spPr/>
        <p:txBody>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BE683F53-A00B-2F4D-96E5-CA5584BDA5D8}"/>
              </a:ext>
            </a:extLst>
          </p:cNvPr>
          <p:cNvSpPr>
            <a:spLocks noGrp="1"/>
          </p:cNvSpPr>
          <p:nvPr>
            <p:ph type="dt" sz="half" idx="10"/>
          </p:nvPr>
        </p:nvSpPr>
        <p:spPr/>
        <p:txBody>
          <a:bodyPr/>
          <a:lstStyle/>
          <a:p>
            <a:fld id="{EBAF80C8-41D7-C74A-9ACE-75DF97C2F3D6}" type="datetimeFigureOut">
              <a:rPr lang="it-IT" smtClean="0"/>
              <a:t>09/05/22</a:t>
            </a:fld>
            <a:endParaRPr lang="it-IT"/>
          </a:p>
        </p:txBody>
      </p:sp>
      <p:sp>
        <p:nvSpPr>
          <p:cNvPr id="5" name="Segnaposto piè di pagina 4">
            <a:extLst>
              <a:ext uri="{FF2B5EF4-FFF2-40B4-BE49-F238E27FC236}">
                <a16:creationId xmlns:a16="http://schemas.microsoft.com/office/drawing/2014/main" id="{785FD32D-6CF6-D348-8766-8CA0DF8D075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90FE6F1-3930-964F-B449-2F5DD915FEA5}"/>
              </a:ext>
            </a:extLst>
          </p:cNvPr>
          <p:cNvSpPr>
            <a:spLocks noGrp="1"/>
          </p:cNvSpPr>
          <p:nvPr>
            <p:ph type="sldNum" sz="quarter" idx="12"/>
          </p:nvPr>
        </p:nvSpPr>
        <p:spPr/>
        <p:txBody>
          <a:bodyPr/>
          <a:lstStyle/>
          <a:p>
            <a:fld id="{4627BF44-FCE3-E048-86A6-CFA84313B244}" type="slidenum">
              <a:rPr lang="it-IT" smtClean="0"/>
              <a:t>‹N›</a:t>
            </a:fld>
            <a:endParaRPr lang="it-IT"/>
          </a:p>
        </p:txBody>
      </p:sp>
    </p:spTree>
    <p:extLst>
      <p:ext uri="{BB962C8B-B14F-4D97-AF65-F5344CB8AC3E}">
        <p14:creationId xmlns:p14="http://schemas.microsoft.com/office/powerpoint/2010/main" val="3104697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D95CA5-F3F0-004E-9DE0-F7ECA7AF64A7}"/>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2A127A83-FC62-4746-96B9-53EB9526C8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7A140AF4-919F-8E47-8726-3A78779C78B9}"/>
              </a:ext>
            </a:extLst>
          </p:cNvPr>
          <p:cNvSpPr>
            <a:spLocks noGrp="1"/>
          </p:cNvSpPr>
          <p:nvPr>
            <p:ph type="dt" sz="half" idx="10"/>
          </p:nvPr>
        </p:nvSpPr>
        <p:spPr/>
        <p:txBody>
          <a:bodyPr/>
          <a:lstStyle/>
          <a:p>
            <a:fld id="{EBAF80C8-41D7-C74A-9ACE-75DF97C2F3D6}" type="datetimeFigureOut">
              <a:rPr lang="it-IT" smtClean="0"/>
              <a:t>09/05/22</a:t>
            </a:fld>
            <a:endParaRPr lang="it-IT"/>
          </a:p>
        </p:txBody>
      </p:sp>
      <p:sp>
        <p:nvSpPr>
          <p:cNvPr id="5" name="Segnaposto piè di pagina 4">
            <a:extLst>
              <a:ext uri="{FF2B5EF4-FFF2-40B4-BE49-F238E27FC236}">
                <a16:creationId xmlns:a16="http://schemas.microsoft.com/office/drawing/2014/main" id="{D4B76A06-37D9-3545-B312-F0DC120D782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1DC3EAA-E9F5-534A-A7FD-801F83D42CD7}"/>
              </a:ext>
            </a:extLst>
          </p:cNvPr>
          <p:cNvSpPr>
            <a:spLocks noGrp="1"/>
          </p:cNvSpPr>
          <p:nvPr>
            <p:ph type="sldNum" sz="quarter" idx="12"/>
          </p:nvPr>
        </p:nvSpPr>
        <p:spPr/>
        <p:txBody>
          <a:bodyPr/>
          <a:lstStyle/>
          <a:p>
            <a:fld id="{4627BF44-FCE3-E048-86A6-CFA84313B244}" type="slidenum">
              <a:rPr lang="it-IT" smtClean="0"/>
              <a:t>‹N›</a:t>
            </a:fld>
            <a:endParaRPr lang="it-IT"/>
          </a:p>
        </p:txBody>
      </p:sp>
    </p:spTree>
    <p:extLst>
      <p:ext uri="{BB962C8B-B14F-4D97-AF65-F5344CB8AC3E}">
        <p14:creationId xmlns:p14="http://schemas.microsoft.com/office/powerpoint/2010/main" val="2275652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F83A43-F259-934D-B95D-649DE775C2A9}"/>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11E48A1-34D3-C943-845E-FE34BF0C7838}"/>
              </a:ext>
            </a:extLst>
          </p:cNvPr>
          <p:cNvSpPr>
            <a:spLocks noGrp="1"/>
          </p:cNvSpPr>
          <p:nvPr>
            <p:ph sz="half" idx="1"/>
          </p:nvPr>
        </p:nvSpPr>
        <p:spPr>
          <a:xfrm>
            <a:off x="838200" y="1825625"/>
            <a:ext cx="5181600" cy="4351338"/>
          </a:xfrm>
        </p:spPr>
        <p:txBody>
          <a:body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0160EC61-ED17-C147-BB77-C05349D8E02D}"/>
              </a:ext>
            </a:extLst>
          </p:cNvPr>
          <p:cNvSpPr>
            <a:spLocks noGrp="1"/>
          </p:cNvSpPr>
          <p:nvPr>
            <p:ph sz="half" idx="2"/>
          </p:nvPr>
        </p:nvSpPr>
        <p:spPr>
          <a:xfrm>
            <a:off x="6172200" y="1825625"/>
            <a:ext cx="5181600" cy="4351338"/>
          </a:xfrm>
        </p:spPr>
        <p:txBody>
          <a:body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BBB18DA9-CCA0-3446-9B2A-6682DBC1D6B1}"/>
              </a:ext>
            </a:extLst>
          </p:cNvPr>
          <p:cNvSpPr>
            <a:spLocks noGrp="1"/>
          </p:cNvSpPr>
          <p:nvPr>
            <p:ph type="dt" sz="half" idx="10"/>
          </p:nvPr>
        </p:nvSpPr>
        <p:spPr/>
        <p:txBody>
          <a:bodyPr/>
          <a:lstStyle/>
          <a:p>
            <a:fld id="{EBAF80C8-41D7-C74A-9ACE-75DF97C2F3D6}" type="datetimeFigureOut">
              <a:rPr lang="it-IT" smtClean="0"/>
              <a:t>09/05/22</a:t>
            </a:fld>
            <a:endParaRPr lang="it-IT"/>
          </a:p>
        </p:txBody>
      </p:sp>
      <p:sp>
        <p:nvSpPr>
          <p:cNvPr id="6" name="Segnaposto piè di pagina 5">
            <a:extLst>
              <a:ext uri="{FF2B5EF4-FFF2-40B4-BE49-F238E27FC236}">
                <a16:creationId xmlns:a16="http://schemas.microsoft.com/office/drawing/2014/main" id="{F64F2E72-61D0-0A42-B245-11E527569FE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C503D7D-5C7D-7D43-8D99-A734D8780DB7}"/>
              </a:ext>
            </a:extLst>
          </p:cNvPr>
          <p:cNvSpPr>
            <a:spLocks noGrp="1"/>
          </p:cNvSpPr>
          <p:nvPr>
            <p:ph type="sldNum" sz="quarter" idx="12"/>
          </p:nvPr>
        </p:nvSpPr>
        <p:spPr/>
        <p:txBody>
          <a:bodyPr/>
          <a:lstStyle/>
          <a:p>
            <a:fld id="{4627BF44-FCE3-E048-86A6-CFA84313B244}" type="slidenum">
              <a:rPr lang="it-IT" smtClean="0"/>
              <a:t>‹N›</a:t>
            </a:fld>
            <a:endParaRPr lang="it-IT"/>
          </a:p>
        </p:txBody>
      </p:sp>
    </p:spTree>
    <p:extLst>
      <p:ext uri="{BB962C8B-B14F-4D97-AF65-F5344CB8AC3E}">
        <p14:creationId xmlns:p14="http://schemas.microsoft.com/office/powerpoint/2010/main" val="3282641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5EA1F4-CA42-8449-A593-E34ECBB48393}"/>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7B5DFC9-5A9C-0340-9082-6BF7D9C5D3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E14BEE11-1698-CE4B-89D0-0E851DB34164}"/>
              </a:ext>
            </a:extLst>
          </p:cNvPr>
          <p:cNvSpPr>
            <a:spLocks noGrp="1"/>
          </p:cNvSpPr>
          <p:nvPr>
            <p:ph sz="half" idx="2"/>
          </p:nvPr>
        </p:nvSpPr>
        <p:spPr>
          <a:xfrm>
            <a:off x="839788" y="2505075"/>
            <a:ext cx="5157787" cy="3684588"/>
          </a:xfrm>
        </p:spPr>
        <p:txBody>
          <a:bodyPr/>
          <a:lstStyle/>
          <a:p>
            <a:r>
              <a:rPr lang="it-IT"/>
              <a:t>Modifica gli stili del testo dello schema
Secondo livello
Terzo livello
Quarto livello
Quinto livello</a:t>
            </a:r>
          </a:p>
        </p:txBody>
      </p:sp>
      <p:sp>
        <p:nvSpPr>
          <p:cNvPr id="5" name="Segnaposto testo 4">
            <a:extLst>
              <a:ext uri="{FF2B5EF4-FFF2-40B4-BE49-F238E27FC236}">
                <a16:creationId xmlns:a16="http://schemas.microsoft.com/office/drawing/2014/main" id="{70D4F334-65B1-544C-9A6E-49BF9295D1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6" name="Segnaposto contenuto 5">
            <a:extLst>
              <a:ext uri="{FF2B5EF4-FFF2-40B4-BE49-F238E27FC236}">
                <a16:creationId xmlns:a16="http://schemas.microsoft.com/office/drawing/2014/main" id="{B03159DD-E7D4-C44A-BE02-9D342D2E3606}"/>
              </a:ext>
            </a:extLst>
          </p:cNvPr>
          <p:cNvSpPr>
            <a:spLocks noGrp="1"/>
          </p:cNvSpPr>
          <p:nvPr>
            <p:ph sz="quarter" idx="4"/>
          </p:nvPr>
        </p:nvSpPr>
        <p:spPr>
          <a:xfrm>
            <a:off x="6172200" y="2505075"/>
            <a:ext cx="5183188" cy="3684588"/>
          </a:xfrm>
        </p:spPr>
        <p:txBody>
          <a:bodyPr/>
          <a:lstStyle/>
          <a:p>
            <a:r>
              <a:rPr lang="it-IT"/>
              <a:t>Modifica gli stili del testo dello schema
Secondo livello
Terzo livello
Quarto livello
Quinto livello</a:t>
            </a:r>
          </a:p>
        </p:txBody>
      </p:sp>
      <p:sp>
        <p:nvSpPr>
          <p:cNvPr id="7" name="Segnaposto data 6">
            <a:extLst>
              <a:ext uri="{FF2B5EF4-FFF2-40B4-BE49-F238E27FC236}">
                <a16:creationId xmlns:a16="http://schemas.microsoft.com/office/drawing/2014/main" id="{BAB5BFF0-BF33-0E44-B35C-5CA8EC1FA193}"/>
              </a:ext>
            </a:extLst>
          </p:cNvPr>
          <p:cNvSpPr>
            <a:spLocks noGrp="1"/>
          </p:cNvSpPr>
          <p:nvPr>
            <p:ph type="dt" sz="half" idx="10"/>
          </p:nvPr>
        </p:nvSpPr>
        <p:spPr/>
        <p:txBody>
          <a:bodyPr/>
          <a:lstStyle/>
          <a:p>
            <a:fld id="{EBAF80C8-41D7-C74A-9ACE-75DF97C2F3D6}" type="datetimeFigureOut">
              <a:rPr lang="it-IT" smtClean="0"/>
              <a:t>09/05/22</a:t>
            </a:fld>
            <a:endParaRPr lang="it-IT"/>
          </a:p>
        </p:txBody>
      </p:sp>
      <p:sp>
        <p:nvSpPr>
          <p:cNvPr id="8" name="Segnaposto piè di pagina 7">
            <a:extLst>
              <a:ext uri="{FF2B5EF4-FFF2-40B4-BE49-F238E27FC236}">
                <a16:creationId xmlns:a16="http://schemas.microsoft.com/office/drawing/2014/main" id="{BAECFA60-C439-B64C-84AE-C46C2A4DCA3B}"/>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C3EF1BDD-20F6-EE49-824F-0800B7357449}"/>
              </a:ext>
            </a:extLst>
          </p:cNvPr>
          <p:cNvSpPr>
            <a:spLocks noGrp="1"/>
          </p:cNvSpPr>
          <p:nvPr>
            <p:ph type="sldNum" sz="quarter" idx="12"/>
          </p:nvPr>
        </p:nvSpPr>
        <p:spPr/>
        <p:txBody>
          <a:bodyPr/>
          <a:lstStyle/>
          <a:p>
            <a:fld id="{4627BF44-FCE3-E048-86A6-CFA84313B244}" type="slidenum">
              <a:rPr lang="it-IT" smtClean="0"/>
              <a:t>‹N›</a:t>
            </a:fld>
            <a:endParaRPr lang="it-IT"/>
          </a:p>
        </p:txBody>
      </p:sp>
    </p:spTree>
    <p:extLst>
      <p:ext uri="{BB962C8B-B14F-4D97-AF65-F5344CB8AC3E}">
        <p14:creationId xmlns:p14="http://schemas.microsoft.com/office/powerpoint/2010/main" val="2859291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B00EE1-9D0B-5046-892A-98A5A300987D}"/>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BDE66389-66F3-B44B-8865-5A8700949467}"/>
              </a:ext>
            </a:extLst>
          </p:cNvPr>
          <p:cNvSpPr>
            <a:spLocks noGrp="1"/>
          </p:cNvSpPr>
          <p:nvPr>
            <p:ph type="dt" sz="half" idx="10"/>
          </p:nvPr>
        </p:nvSpPr>
        <p:spPr/>
        <p:txBody>
          <a:bodyPr/>
          <a:lstStyle/>
          <a:p>
            <a:fld id="{EBAF80C8-41D7-C74A-9ACE-75DF97C2F3D6}" type="datetimeFigureOut">
              <a:rPr lang="it-IT" smtClean="0"/>
              <a:t>09/05/22</a:t>
            </a:fld>
            <a:endParaRPr lang="it-IT"/>
          </a:p>
        </p:txBody>
      </p:sp>
      <p:sp>
        <p:nvSpPr>
          <p:cNvPr id="4" name="Segnaposto piè di pagina 3">
            <a:extLst>
              <a:ext uri="{FF2B5EF4-FFF2-40B4-BE49-F238E27FC236}">
                <a16:creationId xmlns:a16="http://schemas.microsoft.com/office/drawing/2014/main" id="{DB1BCEF1-04F7-9A4C-94E9-39311BCA9A4E}"/>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AD10D173-9C88-C344-9A65-72980B3BB3BE}"/>
              </a:ext>
            </a:extLst>
          </p:cNvPr>
          <p:cNvSpPr>
            <a:spLocks noGrp="1"/>
          </p:cNvSpPr>
          <p:nvPr>
            <p:ph type="sldNum" sz="quarter" idx="12"/>
          </p:nvPr>
        </p:nvSpPr>
        <p:spPr/>
        <p:txBody>
          <a:bodyPr/>
          <a:lstStyle/>
          <a:p>
            <a:fld id="{4627BF44-FCE3-E048-86A6-CFA84313B244}" type="slidenum">
              <a:rPr lang="it-IT" smtClean="0"/>
              <a:t>‹N›</a:t>
            </a:fld>
            <a:endParaRPr lang="it-IT"/>
          </a:p>
        </p:txBody>
      </p:sp>
    </p:spTree>
    <p:extLst>
      <p:ext uri="{BB962C8B-B14F-4D97-AF65-F5344CB8AC3E}">
        <p14:creationId xmlns:p14="http://schemas.microsoft.com/office/powerpoint/2010/main" val="2615897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A75BF28B-B13A-2E43-87C8-8899F00F88BD}"/>
              </a:ext>
            </a:extLst>
          </p:cNvPr>
          <p:cNvSpPr>
            <a:spLocks noGrp="1"/>
          </p:cNvSpPr>
          <p:nvPr>
            <p:ph type="dt" sz="half" idx="10"/>
          </p:nvPr>
        </p:nvSpPr>
        <p:spPr/>
        <p:txBody>
          <a:bodyPr/>
          <a:lstStyle/>
          <a:p>
            <a:fld id="{EBAF80C8-41D7-C74A-9ACE-75DF97C2F3D6}" type="datetimeFigureOut">
              <a:rPr lang="it-IT" smtClean="0"/>
              <a:t>09/05/22</a:t>
            </a:fld>
            <a:endParaRPr lang="it-IT"/>
          </a:p>
        </p:txBody>
      </p:sp>
      <p:sp>
        <p:nvSpPr>
          <p:cNvPr id="3" name="Segnaposto piè di pagina 2">
            <a:extLst>
              <a:ext uri="{FF2B5EF4-FFF2-40B4-BE49-F238E27FC236}">
                <a16:creationId xmlns:a16="http://schemas.microsoft.com/office/drawing/2014/main" id="{18507F71-0245-A849-A324-35A6C5FDB9EE}"/>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7CF6DF4D-CFC9-8C46-B937-2801CB746F64}"/>
              </a:ext>
            </a:extLst>
          </p:cNvPr>
          <p:cNvSpPr>
            <a:spLocks noGrp="1"/>
          </p:cNvSpPr>
          <p:nvPr>
            <p:ph type="sldNum" sz="quarter" idx="12"/>
          </p:nvPr>
        </p:nvSpPr>
        <p:spPr/>
        <p:txBody>
          <a:bodyPr/>
          <a:lstStyle/>
          <a:p>
            <a:fld id="{4627BF44-FCE3-E048-86A6-CFA84313B244}" type="slidenum">
              <a:rPr lang="it-IT" smtClean="0"/>
              <a:t>‹N›</a:t>
            </a:fld>
            <a:endParaRPr lang="it-IT"/>
          </a:p>
        </p:txBody>
      </p:sp>
    </p:spTree>
    <p:extLst>
      <p:ext uri="{BB962C8B-B14F-4D97-AF65-F5344CB8AC3E}">
        <p14:creationId xmlns:p14="http://schemas.microsoft.com/office/powerpoint/2010/main" val="3898979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CB5A84C-57F0-8A4F-8EB3-DB05A8FAEBA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9D9C0E9-2E72-904A-B770-57933DC3CB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it-IT"/>
              <a:t>Modifica gli stili del testo dello schema
Secondo livello
Terzo livello
Quarto livello
Quinto livello</a:t>
            </a:r>
          </a:p>
        </p:txBody>
      </p:sp>
      <p:sp>
        <p:nvSpPr>
          <p:cNvPr id="4" name="Segnaposto testo 3">
            <a:extLst>
              <a:ext uri="{FF2B5EF4-FFF2-40B4-BE49-F238E27FC236}">
                <a16:creationId xmlns:a16="http://schemas.microsoft.com/office/drawing/2014/main" id="{44108604-FC19-C142-B5C5-8B49EE04B6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9440DA78-F9C0-4F47-B88F-2D3662469E1E}"/>
              </a:ext>
            </a:extLst>
          </p:cNvPr>
          <p:cNvSpPr>
            <a:spLocks noGrp="1"/>
          </p:cNvSpPr>
          <p:nvPr>
            <p:ph type="dt" sz="half" idx="10"/>
          </p:nvPr>
        </p:nvSpPr>
        <p:spPr/>
        <p:txBody>
          <a:bodyPr/>
          <a:lstStyle/>
          <a:p>
            <a:fld id="{EBAF80C8-41D7-C74A-9ACE-75DF97C2F3D6}" type="datetimeFigureOut">
              <a:rPr lang="it-IT" smtClean="0"/>
              <a:t>09/05/22</a:t>
            </a:fld>
            <a:endParaRPr lang="it-IT"/>
          </a:p>
        </p:txBody>
      </p:sp>
      <p:sp>
        <p:nvSpPr>
          <p:cNvPr id="6" name="Segnaposto piè di pagina 5">
            <a:extLst>
              <a:ext uri="{FF2B5EF4-FFF2-40B4-BE49-F238E27FC236}">
                <a16:creationId xmlns:a16="http://schemas.microsoft.com/office/drawing/2014/main" id="{E49F779E-21E1-5540-9C50-436636FAD71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9B3FE0D-71AE-2840-BCA9-39365F140CEF}"/>
              </a:ext>
            </a:extLst>
          </p:cNvPr>
          <p:cNvSpPr>
            <a:spLocks noGrp="1"/>
          </p:cNvSpPr>
          <p:nvPr>
            <p:ph type="sldNum" sz="quarter" idx="12"/>
          </p:nvPr>
        </p:nvSpPr>
        <p:spPr/>
        <p:txBody>
          <a:bodyPr/>
          <a:lstStyle/>
          <a:p>
            <a:fld id="{4627BF44-FCE3-E048-86A6-CFA84313B244}" type="slidenum">
              <a:rPr lang="it-IT" smtClean="0"/>
              <a:t>‹N›</a:t>
            </a:fld>
            <a:endParaRPr lang="it-IT"/>
          </a:p>
        </p:txBody>
      </p:sp>
    </p:spTree>
    <p:extLst>
      <p:ext uri="{BB962C8B-B14F-4D97-AF65-F5344CB8AC3E}">
        <p14:creationId xmlns:p14="http://schemas.microsoft.com/office/powerpoint/2010/main" val="4105357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D8B41D-8C6B-EA4E-9619-FEBE9C7BC001}"/>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43D87BE6-ACE3-D141-ABFD-6D5B7CD876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C8009350-3627-D244-A6D0-988D6AA76B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5AEA573A-4B23-C147-84CA-DB43BC7B0413}"/>
              </a:ext>
            </a:extLst>
          </p:cNvPr>
          <p:cNvSpPr>
            <a:spLocks noGrp="1"/>
          </p:cNvSpPr>
          <p:nvPr>
            <p:ph type="dt" sz="half" idx="10"/>
          </p:nvPr>
        </p:nvSpPr>
        <p:spPr/>
        <p:txBody>
          <a:bodyPr/>
          <a:lstStyle/>
          <a:p>
            <a:fld id="{EBAF80C8-41D7-C74A-9ACE-75DF97C2F3D6}" type="datetimeFigureOut">
              <a:rPr lang="it-IT" smtClean="0"/>
              <a:t>09/05/22</a:t>
            </a:fld>
            <a:endParaRPr lang="it-IT"/>
          </a:p>
        </p:txBody>
      </p:sp>
      <p:sp>
        <p:nvSpPr>
          <p:cNvPr id="6" name="Segnaposto piè di pagina 5">
            <a:extLst>
              <a:ext uri="{FF2B5EF4-FFF2-40B4-BE49-F238E27FC236}">
                <a16:creationId xmlns:a16="http://schemas.microsoft.com/office/drawing/2014/main" id="{04607752-B6C5-C747-9787-A70D8C0D68C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24C2834-7582-BC4F-B390-765EDC0EA295}"/>
              </a:ext>
            </a:extLst>
          </p:cNvPr>
          <p:cNvSpPr>
            <a:spLocks noGrp="1"/>
          </p:cNvSpPr>
          <p:nvPr>
            <p:ph type="sldNum" sz="quarter" idx="12"/>
          </p:nvPr>
        </p:nvSpPr>
        <p:spPr/>
        <p:txBody>
          <a:bodyPr/>
          <a:lstStyle/>
          <a:p>
            <a:fld id="{4627BF44-FCE3-E048-86A6-CFA84313B244}" type="slidenum">
              <a:rPr lang="it-IT" smtClean="0"/>
              <a:t>‹N›</a:t>
            </a:fld>
            <a:endParaRPr lang="it-IT"/>
          </a:p>
        </p:txBody>
      </p:sp>
    </p:spTree>
    <p:extLst>
      <p:ext uri="{BB962C8B-B14F-4D97-AF65-F5344CB8AC3E}">
        <p14:creationId xmlns:p14="http://schemas.microsoft.com/office/powerpoint/2010/main" val="2433095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7904EBDC-7D7B-194A-986A-E0CD02DA95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C90C53C3-778A-EE43-8C6E-5CC77357E5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883CD0D8-FCD2-484F-B096-1FA2796F69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AF80C8-41D7-C74A-9ACE-75DF97C2F3D6}" type="datetimeFigureOut">
              <a:rPr lang="it-IT" smtClean="0"/>
              <a:t>09/05/22</a:t>
            </a:fld>
            <a:endParaRPr lang="it-IT"/>
          </a:p>
        </p:txBody>
      </p:sp>
      <p:sp>
        <p:nvSpPr>
          <p:cNvPr id="5" name="Segnaposto piè di pagina 4">
            <a:extLst>
              <a:ext uri="{FF2B5EF4-FFF2-40B4-BE49-F238E27FC236}">
                <a16:creationId xmlns:a16="http://schemas.microsoft.com/office/drawing/2014/main" id="{7012662D-4DC8-744A-932F-40A4456153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FA2F9C60-EEB5-A847-8E97-DD1A074C9B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27BF44-FCE3-E048-86A6-CFA84313B244}" type="slidenum">
              <a:rPr lang="it-IT" smtClean="0"/>
              <a:t>‹N›</a:t>
            </a:fld>
            <a:endParaRPr lang="it-IT"/>
          </a:p>
        </p:txBody>
      </p:sp>
    </p:spTree>
    <p:extLst>
      <p:ext uri="{BB962C8B-B14F-4D97-AF65-F5344CB8AC3E}">
        <p14:creationId xmlns:p14="http://schemas.microsoft.com/office/powerpoint/2010/main" val="2798566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9364D5-9DD2-8A43-99BE-F0274C483850}"/>
              </a:ext>
            </a:extLst>
          </p:cNvPr>
          <p:cNvSpPr>
            <a:spLocks noGrp="1"/>
          </p:cNvSpPr>
          <p:nvPr>
            <p:ph type="ctrTitle"/>
          </p:nvPr>
        </p:nvSpPr>
        <p:spPr>
          <a:xfrm>
            <a:off x="783772" y="574766"/>
            <a:ext cx="10894422" cy="6283234"/>
          </a:xfrm>
        </p:spPr>
        <p:txBody>
          <a:bodyPr>
            <a:normAutofit fontScale="90000"/>
          </a:bodyPr>
          <a:lstStyle/>
          <a:p>
            <a:r>
              <a:rPr lang="it-IT" b="1" dirty="0">
                <a:solidFill>
                  <a:srgbClr val="00B050"/>
                </a:solidFill>
              </a:rPr>
              <a:t>PERCHE’ L’ECONOMIA CIRCOLARE                                                                   FA BENE ALL’AGRICOLTURA                     E ALLO SVILUPPO LOCALE?</a:t>
            </a:r>
            <a:br>
              <a:rPr lang="it-IT" b="1" dirty="0">
                <a:solidFill>
                  <a:srgbClr val="00B050"/>
                </a:solidFill>
              </a:rPr>
            </a:br>
            <a:br>
              <a:rPr lang="it-IT" dirty="0"/>
            </a:br>
            <a:r>
              <a:rPr lang="it-IT" b="1" dirty="0"/>
              <a:t>Roberto Della Seta</a:t>
            </a:r>
            <a:br>
              <a:rPr lang="it-IT" dirty="0"/>
            </a:br>
            <a:br>
              <a:rPr lang="it-IT" dirty="0"/>
            </a:br>
            <a:r>
              <a:rPr lang="it-IT" b="1" i="1" dirty="0" err="1"/>
              <a:t>webinar</a:t>
            </a:r>
            <a:r>
              <a:rPr lang="it-IT" b="1" i="1" dirty="0"/>
              <a:t>, 10 maggio 2022</a:t>
            </a:r>
            <a:br>
              <a:rPr lang="it-IT" dirty="0"/>
            </a:br>
            <a:endParaRPr lang="it-IT" dirty="0"/>
          </a:p>
        </p:txBody>
      </p:sp>
    </p:spTree>
    <p:extLst>
      <p:ext uri="{BB962C8B-B14F-4D97-AF65-F5344CB8AC3E}">
        <p14:creationId xmlns:p14="http://schemas.microsoft.com/office/powerpoint/2010/main" val="3825488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B4E835BF-AB2D-524F-831D-11874C525221}"/>
              </a:ext>
            </a:extLst>
          </p:cNvPr>
          <p:cNvSpPr/>
          <p:nvPr/>
        </p:nvSpPr>
        <p:spPr>
          <a:xfrm>
            <a:off x="313508" y="427256"/>
            <a:ext cx="11625943" cy="6247864"/>
          </a:xfrm>
          <a:prstGeom prst="rect">
            <a:avLst/>
          </a:prstGeom>
        </p:spPr>
        <p:txBody>
          <a:bodyPr wrap="square">
            <a:spAutoFit/>
          </a:bodyPr>
          <a:lstStyle/>
          <a:p>
            <a:pPr marL="457200">
              <a:spcAft>
                <a:spcPts val="0"/>
              </a:spcAft>
            </a:pPr>
            <a:r>
              <a:rPr lang="it-IT" sz="4000" b="1" spc="-25"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L’agricoltura oltre a contribuire fortemente      al riscaldamento globale è anche tra i settori più colpiti dalla crisi climatica. Inoltre, considerato che larga parte della popolazione dei Paesi in via di sviluppo si guadagna                    da vivere grazie all’agricoltura, un clima         più instabile rischia di danneggiare gravemente sia gli approvvigionamenti            di cibo sia lo sviluppo sociale ed economico di molte zone della Terra.</a:t>
            </a:r>
            <a:endParaRPr lang="it-IT" sz="40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12098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C4054CCB-0768-A349-88F8-66616E180AD2}"/>
              </a:ext>
            </a:extLst>
          </p:cNvPr>
          <p:cNvSpPr/>
          <p:nvPr/>
        </p:nvSpPr>
        <p:spPr>
          <a:xfrm>
            <a:off x="0" y="302359"/>
            <a:ext cx="11887200" cy="6555641"/>
          </a:xfrm>
          <a:prstGeom prst="rect">
            <a:avLst/>
          </a:prstGeom>
        </p:spPr>
        <p:txBody>
          <a:bodyPr wrap="square">
            <a:spAutoFit/>
          </a:bodyPr>
          <a:lstStyle/>
          <a:p>
            <a:pPr marL="457200">
              <a:spcAft>
                <a:spcPts val="0"/>
              </a:spcAft>
            </a:pPr>
            <a:r>
              <a:rPr lang="it-IT" sz="2800" b="1" dirty="0">
                <a:ea typeface="Times New Roman" panose="02020603050405020304" pitchFamily="18" charset="0"/>
                <a:cs typeface="Times New Roman" panose="02020603050405020304" pitchFamily="18" charset="0"/>
              </a:rPr>
              <a:t>Nel febbraio scorso è stato pubblicato il sesto Rapporto dell’</a:t>
            </a:r>
            <a:r>
              <a:rPr lang="it-IT" sz="2800" b="1" dirty="0" err="1">
                <a:ea typeface="Times New Roman" panose="02020603050405020304" pitchFamily="18" charset="0"/>
                <a:cs typeface="Times New Roman" panose="02020603050405020304" pitchFamily="18" charset="0"/>
              </a:rPr>
              <a:t>Ipcc</a:t>
            </a:r>
            <a:r>
              <a:rPr lang="it-IT" sz="2800" b="1" dirty="0">
                <a:ea typeface="Times New Roman" panose="02020603050405020304" pitchFamily="18" charset="0"/>
                <a:cs typeface="Times New Roman" panose="02020603050405020304" pitchFamily="18" charset="0"/>
              </a:rPr>
              <a:t>, l’</a:t>
            </a:r>
            <a:r>
              <a:rPr lang="it-IT" sz="2800" b="1" dirty="0" err="1">
                <a:ea typeface="Times New Roman" panose="02020603050405020304" pitchFamily="18" charset="0"/>
                <a:cs typeface="Times New Roman" panose="02020603050405020304" pitchFamily="18" charset="0"/>
              </a:rPr>
              <a:t>Intergovermental</a:t>
            </a:r>
            <a:r>
              <a:rPr lang="it-IT" sz="2800" b="1" dirty="0">
                <a:ea typeface="Times New Roman" panose="02020603050405020304" pitchFamily="18" charset="0"/>
                <a:cs typeface="Times New Roman" panose="02020603050405020304" pitchFamily="18" charset="0"/>
              </a:rPr>
              <a:t> Panel on </a:t>
            </a:r>
            <a:r>
              <a:rPr lang="it-IT" sz="2800" b="1" dirty="0" err="1">
                <a:ea typeface="Times New Roman" panose="02020603050405020304" pitchFamily="18" charset="0"/>
                <a:cs typeface="Times New Roman" panose="02020603050405020304" pitchFamily="18" charset="0"/>
              </a:rPr>
              <a:t>Climate</a:t>
            </a:r>
            <a:r>
              <a:rPr lang="it-IT" sz="2800" b="1" dirty="0">
                <a:ea typeface="Times New Roman" panose="02020603050405020304" pitchFamily="18" charset="0"/>
                <a:cs typeface="Times New Roman" panose="02020603050405020304" pitchFamily="18" charset="0"/>
              </a:rPr>
              <a:t> </a:t>
            </a:r>
            <a:r>
              <a:rPr lang="it-IT" sz="2800" b="1" dirty="0" err="1">
                <a:ea typeface="Times New Roman" panose="02020603050405020304" pitchFamily="18" charset="0"/>
                <a:cs typeface="Times New Roman" panose="02020603050405020304" pitchFamily="18" charset="0"/>
              </a:rPr>
              <a:t>Change</a:t>
            </a:r>
            <a:r>
              <a:rPr lang="it-IT" sz="2800" b="1" dirty="0">
                <a:ea typeface="Times New Roman" panose="02020603050405020304" pitchFamily="18" charset="0"/>
                <a:cs typeface="Times New Roman" panose="02020603050405020304" pitchFamily="18" charset="0"/>
              </a:rPr>
              <a:t>. Molte pagine del Rapporto sono </a:t>
            </a:r>
            <a:r>
              <a:rPr lang="it-IT" sz="2800" b="1" dirty="0" err="1">
                <a:ea typeface="Times New Roman" panose="02020603050405020304" pitchFamily="18" charset="0"/>
                <a:cs typeface="Times New Roman" panose="02020603050405020304" pitchFamily="18" charset="0"/>
              </a:rPr>
              <a:t>dedicat</a:t>
            </a:r>
            <a:r>
              <a:rPr lang="it-IT" sz="2800" b="1" dirty="0">
                <a:ea typeface="Times New Roman" panose="02020603050405020304" pitchFamily="18" charset="0"/>
                <a:cs typeface="Times New Roman" panose="02020603050405020304" pitchFamily="18" charset="0"/>
              </a:rPr>
              <a:t> all’impatto drammatico della crisi climatica sull’agricoltura, anche europea:</a:t>
            </a:r>
          </a:p>
          <a:p>
            <a:pPr marL="457200">
              <a:spcAft>
                <a:spcPts val="0"/>
              </a:spcAft>
            </a:pPr>
            <a:endParaRPr lang="it-IT" sz="2800" b="1" dirty="0">
              <a:ea typeface="Times New Roman" panose="02020603050405020304" pitchFamily="18" charset="0"/>
              <a:cs typeface="Times New Roman" panose="02020603050405020304" pitchFamily="18" charset="0"/>
            </a:endParaRPr>
          </a:p>
          <a:p>
            <a:pPr marL="914400" indent="-457200">
              <a:spcAft>
                <a:spcPts val="0"/>
              </a:spcAft>
              <a:buFont typeface="Arial" panose="020B0604020202020204" pitchFamily="34" charset="0"/>
              <a:buChar char="•"/>
            </a:pPr>
            <a:r>
              <a:rPr lang="it-IT" sz="2800" b="1" dirty="0">
                <a:ea typeface="Times New Roman" panose="02020603050405020304" pitchFamily="18" charset="0"/>
                <a:cs typeface="Times New Roman" panose="02020603050405020304" pitchFamily="18" charset="0"/>
              </a:rPr>
              <a:t>Caldo e siccità combinati porteranno, si legge, a “perdite sostanziali           in termini di produzione agricola per la maggior parte delle aree europee;</a:t>
            </a:r>
          </a:p>
          <a:p>
            <a:pPr marL="914400" indent="-457200">
              <a:spcAft>
                <a:spcPts val="0"/>
              </a:spcAft>
              <a:buFont typeface="Arial" panose="020B0604020202020204" pitchFamily="34" charset="0"/>
              <a:buChar char="•"/>
            </a:pPr>
            <a:r>
              <a:rPr lang="it-IT" sz="2800" b="1" dirty="0">
                <a:ea typeface="Times New Roman" panose="02020603050405020304" pitchFamily="18" charset="0"/>
                <a:cs typeface="Times New Roman" panose="02020603050405020304" pitchFamily="18" charset="0"/>
              </a:rPr>
              <a:t>Se la crisi climatica continuerà ai ritmi attuali, nei prossimi decenni l’Europa meridionale andrà incontro a un aumento </a:t>
            </a:r>
            <a:r>
              <a:rPr lang="it-IT" sz="2800" b="1" dirty="0" err="1">
                <a:ea typeface="Times New Roman" panose="02020603050405020304" pitchFamily="18" charset="0"/>
                <a:cs typeface="Times New Roman" panose="02020603050405020304" pitchFamily="18" charset="0"/>
              </a:rPr>
              <a:t>verttiginoso</a:t>
            </a:r>
            <a:r>
              <a:rPr lang="it-IT" sz="2800" b="1" dirty="0">
                <a:ea typeface="Times New Roman" panose="02020603050405020304" pitchFamily="18" charset="0"/>
                <a:cs typeface="Times New Roman" panose="02020603050405020304" pitchFamily="18" charset="0"/>
              </a:rPr>
              <a:t>                del numero di giorni in un anno con insufficienti risorse idriche;               con una crescita di 2 gradi delle temperature medie (ora siamo a +1)          il 54% della  popolazione dell’Europa meridionale conoscerà la siccità        in forme più o meno estreme, il che potrebbe dimezzare, in particolare,     la produzione di mais, grano e barbabietola da zucchero.</a:t>
            </a:r>
          </a:p>
        </p:txBody>
      </p:sp>
    </p:spTree>
    <p:extLst>
      <p:ext uri="{BB962C8B-B14F-4D97-AF65-F5344CB8AC3E}">
        <p14:creationId xmlns:p14="http://schemas.microsoft.com/office/powerpoint/2010/main" val="29405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C3A263DE-46A0-5343-924F-FD708A82AC73}"/>
              </a:ext>
            </a:extLst>
          </p:cNvPr>
          <p:cNvSpPr/>
          <p:nvPr/>
        </p:nvSpPr>
        <p:spPr>
          <a:xfrm>
            <a:off x="731519" y="1101694"/>
            <a:ext cx="9980023" cy="5262979"/>
          </a:xfrm>
          <a:prstGeom prst="rect">
            <a:avLst/>
          </a:prstGeom>
        </p:spPr>
        <p:txBody>
          <a:bodyPr wrap="square">
            <a:spAutoFit/>
          </a:bodyPr>
          <a:lstStyle/>
          <a:p>
            <a:pPr>
              <a:spcAft>
                <a:spcPts val="0"/>
              </a:spcAft>
            </a:pPr>
            <a:r>
              <a:rPr lang="it-IT" sz="2800" b="1" dirty="0">
                <a:ea typeface="Times New Roman" panose="02020603050405020304" pitchFamily="18" charset="0"/>
                <a:cs typeface="Times New Roman" panose="02020603050405020304" pitchFamily="18" charset="0"/>
              </a:rPr>
              <a:t>Questo scenario è ormai inevitabile? Gli scienziati dell’</a:t>
            </a:r>
            <a:r>
              <a:rPr lang="it-IT" sz="2800" b="1" dirty="0" err="1">
                <a:ea typeface="Times New Roman" panose="02020603050405020304" pitchFamily="18" charset="0"/>
                <a:cs typeface="Times New Roman" panose="02020603050405020304" pitchFamily="18" charset="0"/>
              </a:rPr>
              <a:t>Ipcc</a:t>
            </a:r>
            <a:r>
              <a:rPr lang="it-IT" sz="2800" b="1" dirty="0">
                <a:ea typeface="Times New Roman" panose="02020603050405020304" pitchFamily="18" charset="0"/>
                <a:cs typeface="Times New Roman" panose="02020603050405020304" pitchFamily="18" charset="0"/>
              </a:rPr>
              <a:t> </a:t>
            </a:r>
            <a:r>
              <a:rPr lang="it-IT" sz="2800" b="1" dirty="0" err="1">
                <a:ea typeface="Times New Roman" panose="02020603050405020304" pitchFamily="18" charset="0"/>
                <a:cs typeface="Times New Roman" panose="02020603050405020304" pitchFamily="18" charset="0"/>
              </a:rPr>
              <a:t>riuspondono</a:t>
            </a:r>
            <a:r>
              <a:rPr lang="it-IT" sz="2800" b="1" dirty="0">
                <a:ea typeface="Times New Roman" panose="02020603050405020304" pitchFamily="18" charset="0"/>
                <a:cs typeface="Times New Roman" panose="02020603050405020304" pitchFamily="18" charset="0"/>
              </a:rPr>
              <a:t> di no, aggiungendo però che manca poco tempo       per fermare la crisi climatica. </a:t>
            </a:r>
            <a:endParaRPr lang="it-IT" sz="2800" b="1" dirty="0">
              <a:ea typeface="Calibri" panose="020F0502020204030204" pitchFamily="34" charset="0"/>
              <a:cs typeface="Times New Roman" panose="02020603050405020304" pitchFamily="18" charset="0"/>
            </a:endParaRPr>
          </a:p>
          <a:p>
            <a:pPr>
              <a:spcAft>
                <a:spcPts val="0"/>
              </a:spcAft>
            </a:pPr>
            <a:r>
              <a:rPr lang="it-IT" sz="2800" b="1" dirty="0">
                <a:ea typeface="Times New Roman" panose="02020603050405020304" pitchFamily="18" charset="0"/>
                <a:cs typeface="Times New Roman" panose="02020603050405020304" pitchFamily="18" charset="0"/>
              </a:rPr>
              <a:t>Due le vie da battere per il mondo agricolo, da battere insieme,        per fronteggiare questi rischi crescenti:</a:t>
            </a:r>
          </a:p>
          <a:p>
            <a:pPr>
              <a:spcAft>
                <a:spcPts val="0"/>
              </a:spcAft>
            </a:pPr>
            <a:endParaRPr lang="it-IT" sz="2800" b="1" dirty="0">
              <a:ea typeface="Calibri" panose="020F0502020204030204" pitchFamily="34" charset="0"/>
              <a:cs typeface="Times New Roman" panose="02020603050405020304" pitchFamily="18" charset="0"/>
            </a:endParaRPr>
          </a:p>
          <a:p>
            <a:pPr marL="342900" lvl="0" indent="-342900">
              <a:spcAft>
                <a:spcPts val="0"/>
              </a:spcAft>
              <a:buFont typeface="Symbol" pitchFamily="2" charset="2"/>
              <a:buChar char=""/>
            </a:pPr>
            <a:r>
              <a:rPr lang="it-IT" sz="2800" b="1" dirty="0">
                <a:ea typeface="Times New Roman" panose="02020603050405020304" pitchFamily="18" charset="0"/>
                <a:cs typeface="Times New Roman" panose="02020603050405020304" pitchFamily="18" charset="0"/>
              </a:rPr>
              <a:t>Mitigare la crisi climatica contribuendo ad azzerare al più presto, e comunque entro la metà di questo secolo, l’uso            di combustibili fossili che sono la fonte principale di emissioni  di gas serra;</a:t>
            </a:r>
            <a:endParaRPr lang="it-IT" sz="2800" b="1" dirty="0">
              <a:ea typeface="Calibri" panose="020F0502020204030204" pitchFamily="34" charset="0"/>
              <a:cs typeface="Times New Roman" panose="02020603050405020304" pitchFamily="18" charset="0"/>
            </a:endParaRPr>
          </a:p>
          <a:p>
            <a:pPr marL="342900" lvl="0" indent="-342900">
              <a:spcAft>
                <a:spcPts val="0"/>
              </a:spcAft>
              <a:buFont typeface="Symbol" pitchFamily="2" charset="2"/>
              <a:buChar char=""/>
            </a:pPr>
            <a:r>
              <a:rPr lang="it-IT" sz="2800" b="1" dirty="0">
                <a:ea typeface="Times New Roman" panose="02020603050405020304" pitchFamily="18" charset="0"/>
                <a:cs typeface="Times New Roman" panose="02020603050405020304" pitchFamily="18" charset="0"/>
              </a:rPr>
              <a:t>Adattare l’organizzazione economica e sociale a un clima              che in ogni caso è già cambiato. </a:t>
            </a:r>
            <a:endParaRPr lang="it-IT" sz="2800" b="1"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6574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DE23AC57-A425-A54A-AC71-49C5272AE38F}"/>
              </a:ext>
            </a:extLst>
          </p:cNvPr>
          <p:cNvSpPr/>
          <p:nvPr/>
        </p:nvSpPr>
        <p:spPr>
          <a:xfrm>
            <a:off x="339634" y="361972"/>
            <a:ext cx="11521439" cy="6001643"/>
          </a:xfrm>
          <a:prstGeom prst="rect">
            <a:avLst/>
          </a:prstGeom>
        </p:spPr>
        <p:txBody>
          <a:bodyPr wrap="square">
            <a:spAutoFit/>
          </a:bodyPr>
          <a:lstStyle/>
          <a:p>
            <a:pPr marL="457200">
              <a:spcAft>
                <a:spcPts val="0"/>
              </a:spcAft>
            </a:pPr>
            <a:r>
              <a:rPr lang="it-IT" sz="2400" b="1" dirty="0">
                <a:ea typeface="Times New Roman" panose="02020603050405020304" pitchFamily="18" charset="0"/>
                <a:cs typeface="Times New Roman" panose="02020603050405020304" pitchFamily="18" charset="0"/>
              </a:rPr>
              <a:t>Nel caso del mondo agricolo, mitigazione e adattamento passano per interventi       che vanno dall’autoproduzione di energia rinnovabile da parte delle aziende agricole per raggiungere o avvicinare condizioni di autosufficienza energetica, all’adozione      di tecniche colturali resilienti alla scarsità idrica, all’</a:t>
            </a:r>
            <a:r>
              <a:rPr lang="it-IT" sz="2400" b="1" dirty="0" err="1">
                <a:ea typeface="Times New Roman" panose="02020603050405020304" pitchFamily="18" charset="0"/>
                <a:cs typeface="Times New Roman" panose="02020603050405020304" pitchFamily="18" charset="0"/>
              </a:rPr>
              <a:t>efficientamento</a:t>
            </a:r>
            <a:r>
              <a:rPr lang="it-IT" sz="2400" b="1" dirty="0">
                <a:ea typeface="Times New Roman" panose="02020603050405020304" pitchFamily="18" charset="0"/>
                <a:cs typeface="Times New Roman" panose="02020603050405020304" pitchFamily="18" charset="0"/>
              </a:rPr>
              <a:t> dei sistemi            di irrigazione per ridurre i consumi idrici. </a:t>
            </a:r>
          </a:p>
          <a:p>
            <a:pPr marL="457200">
              <a:spcAft>
                <a:spcPts val="0"/>
              </a:spcAft>
            </a:pPr>
            <a:r>
              <a:rPr lang="it-IT" sz="2400" b="1" dirty="0">
                <a:ea typeface="Times New Roman" panose="02020603050405020304" pitchFamily="18" charset="0"/>
                <a:cs typeface="Times New Roman" panose="02020603050405020304" pitchFamily="18" charset="0"/>
              </a:rPr>
              <a:t>Va poi sottolineato un ulteriore aspetto. Per le aziende agricole la scelta                        di abbracciare la sostenibilità “green” non è solo un servizio reso all’interesse generale. Può diventare un eccellente volano sia nel rapporto con il mercato – basti pensare all’interesse sempre maggiore dei consumatori per i prodotti agroalimentari a forte contenuto “ecologico” – sia in termini di diversificazione delle attività d’impresa. Quest’ultimo aspetto è quanto mai rilevante nel caso degli impianti          che producono energia rinnovabile – per esempio </a:t>
            </a:r>
            <a:r>
              <a:rPr lang="it-IT" sz="2400" b="1" dirty="0" err="1">
                <a:ea typeface="Times New Roman" panose="02020603050405020304" pitchFamily="18" charset="0"/>
                <a:cs typeface="Times New Roman" panose="02020603050405020304" pitchFamily="18" charset="0"/>
              </a:rPr>
              <a:t>biometano</a:t>
            </a:r>
            <a:r>
              <a:rPr lang="it-IT" sz="2400" b="1" dirty="0">
                <a:ea typeface="Times New Roman" panose="02020603050405020304" pitchFamily="18" charset="0"/>
                <a:cs typeface="Times New Roman" panose="02020603050405020304" pitchFamily="18" charset="0"/>
              </a:rPr>
              <a:t> – impiegando gli scarti delle lavorazioni agricole e zootecniche: che contribuiscono a ridurre in generale l’uso di combustibili fossili e dunque a contrastare la crisi climatica, rappresentano un utile strumento per minimizzare la produzione di rifiuti   e così per “chiudere il cerchio” dell’economia agricola, danno reddito a chi li realizza e gestisce. </a:t>
            </a:r>
            <a:endParaRPr lang="it-IT" sz="2400" b="1"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70118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47CF096B-D0F3-7444-8EF6-DBEF23097CCB}"/>
              </a:ext>
            </a:extLst>
          </p:cNvPr>
          <p:cNvSpPr/>
          <p:nvPr/>
        </p:nvSpPr>
        <p:spPr>
          <a:xfrm>
            <a:off x="844501" y="521129"/>
            <a:ext cx="10176425" cy="5909310"/>
          </a:xfrm>
          <a:prstGeom prst="rect">
            <a:avLst/>
          </a:prstGeom>
        </p:spPr>
        <p:txBody>
          <a:bodyPr wrap="square">
            <a:spAutoFit/>
          </a:bodyPr>
          <a:lstStyle/>
          <a:p>
            <a:pPr algn="ctr">
              <a:spcAft>
                <a:spcPts val="0"/>
              </a:spcAft>
            </a:pPr>
            <a:r>
              <a:rPr lang="it-IT" sz="2400" dirty="0">
                <a:effectLst/>
                <a:latin typeface="Baloo" panose="03080902040302020200" pitchFamily="66" charset="77"/>
                <a:ea typeface="Times New Roman" panose="02020603050405020304" pitchFamily="18" charset="0"/>
                <a:cs typeface="Times New Roman" panose="02020603050405020304" pitchFamily="18" charset="0"/>
              </a:rPr>
              <a:t>DAL PNRR QUASI 5 MILIARDI PER L’AGRICOLTURA   </a:t>
            </a:r>
          </a:p>
          <a:p>
            <a:pPr algn="ctr">
              <a:spcAft>
                <a:spcPts val="0"/>
              </a:spcAft>
            </a:pPr>
            <a:endParaRPr lang="it-IT" sz="2400" dirty="0">
              <a:latin typeface="Baloo" panose="03080902040302020200" pitchFamily="66" charset="77"/>
              <a:ea typeface="Calibri" panose="020F0502020204030204" pitchFamily="34" charset="0"/>
              <a:cs typeface="Times New Roman" panose="02020603050405020304" pitchFamily="18" charset="0"/>
            </a:endParaRPr>
          </a:p>
          <a:p>
            <a:pPr algn="ctr">
              <a:spcAft>
                <a:spcPts val="0"/>
              </a:spcAft>
            </a:pPr>
            <a:endParaRPr lang="it-IT"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it-IT" sz="2400" dirty="0">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2,8 miliardi per Componente 1 (“Economia circolare e agricoltura sostenibile”) Missione 2 (“Transizione ecologica e rivoluzione verde”) – Gestone MITE:</a:t>
            </a: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it-IT" sz="2400" dirty="0">
                <a:latin typeface="Times New Roman" panose="02020603050405020304" pitchFamily="18" charset="0"/>
                <a:ea typeface="Times New Roman" panose="02020603050405020304" pitchFamily="18" charset="0"/>
                <a:cs typeface="Times New Roman" panose="02020603050405020304" pitchFamily="18" charset="0"/>
              </a:rPr>
              <a:t>- 800 milioni: Efficienza e sostenibilità della logistica e dei sistemi produttivi </a:t>
            </a: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it-IT" sz="2400" dirty="0">
                <a:latin typeface="Times New Roman" panose="02020603050405020304" pitchFamily="18" charset="0"/>
                <a:ea typeface="Times New Roman" panose="02020603050405020304" pitchFamily="18" charset="0"/>
                <a:cs typeface="Times New Roman" panose="02020603050405020304" pitchFamily="18" charset="0"/>
              </a:rPr>
              <a:t>- 1,5 miliardi: Parco </a:t>
            </a:r>
            <a:r>
              <a:rPr lang="it-IT" sz="2400" dirty="0" err="1">
                <a:latin typeface="Times New Roman" panose="02020603050405020304" pitchFamily="18" charset="0"/>
                <a:ea typeface="Times New Roman" panose="02020603050405020304" pitchFamily="18" charset="0"/>
                <a:cs typeface="Times New Roman" panose="02020603050405020304" pitchFamily="18" charset="0"/>
              </a:rPr>
              <a:t>agrisolare</a:t>
            </a: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it-IT" sz="2400" dirty="0">
                <a:latin typeface="Times New Roman" panose="02020603050405020304" pitchFamily="18" charset="0"/>
                <a:ea typeface="Times New Roman" panose="02020603050405020304" pitchFamily="18" charset="0"/>
                <a:cs typeface="Times New Roman" panose="02020603050405020304" pitchFamily="18" charset="0"/>
              </a:rPr>
              <a:t>- 500 milioni: Ammodernamento macchinari </a:t>
            </a: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it-IT" sz="2400" dirty="0">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880 milioni per Componente 4 (“Tutela del territorio”) Missione 2 – Gestione MITE:</a:t>
            </a: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it-IT" sz="2400" dirty="0">
                <a:latin typeface="Times New Roman" panose="02020603050405020304" pitchFamily="18" charset="0"/>
                <a:ea typeface="Times New Roman" panose="02020603050405020304" pitchFamily="18" charset="0"/>
                <a:cs typeface="Times New Roman" panose="02020603050405020304" pitchFamily="18" charset="0"/>
              </a:rPr>
              <a:t>- Interventi finalizzati ad aumentare il grado di resilienza dei sistemi irrigui agli effetti della crisi climatica </a:t>
            </a: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it-IT" sz="2400"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1,2 miliardi Fondo Complementare:</a:t>
            </a: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it-IT" sz="2400" dirty="0">
                <a:latin typeface="Times New Roman" panose="02020603050405020304" pitchFamily="18" charset="0"/>
                <a:ea typeface="Times New Roman" panose="02020603050405020304" pitchFamily="18" charset="0"/>
                <a:cs typeface="Times New Roman" panose="02020603050405020304" pitchFamily="18" charset="0"/>
              </a:rPr>
              <a:t>- 46 contratti di filiera per finanziare programmi di investimento nella sostenibilità e nell’efficienza dei sistemi produttivi – </a:t>
            </a:r>
            <a:r>
              <a:rPr lang="it-IT" sz="2400"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Gestione MIPAAF</a:t>
            </a: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it-IT"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it-IT"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72798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D5D73C9-0B50-D94D-B2FD-67376E4F584F}"/>
              </a:ext>
            </a:extLst>
          </p:cNvPr>
          <p:cNvSpPr>
            <a:spLocks noGrp="1"/>
          </p:cNvSpPr>
          <p:nvPr>
            <p:ph idx="1"/>
          </p:nvPr>
        </p:nvSpPr>
        <p:spPr>
          <a:xfrm>
            <a:off x="313509" y="391886"/>
            <a:ext cx="11547565" cy="6244045"/>
          </a:xfrm>
        </p:spPr>
        <p:txBody>
          <a:bodyPr>
            <a:normAutofit fontScale="92500" lnSpcReduction="10000"/>
          </a:bodyPr>
          <a:lstStyle/>
          <a:p>
            <a:pPr marL="0" indent="0">
              <a:buNone/>
            </a:pPr>
            <a:r>
              <a:rPr lang="it-IT" sz="3600" b="1" dirty="0"/>
              <a:t>Il settore agricolo è pienamente coinvolto nella transizione ecologica e nelle innovazioni legate al paradigma dell’economia circolare. </a:t>
            </a:r>
            <a:endParaRPr lang="it-IT" sz="3600" dirty="0"/>
          </a:p>
          <a:p>
            <a:pPr marL="0" indent="0">
              <a:buNone/>
            </a:pPr>
            <a:r>
              <a:rPr lang="it-IT" sz="3600" b="1" dirty="0"/>
              <a:t>Lo è per tre ragioni:</a:t>
            </a:r>
            <a:endParaRPr lang="it-IT" sz="3600" dirty="0"/>
          </a:p>
          <a:p>
            <a:pPr lvl="0"/>
            <a:r>
              <a:rPr lang="it-IT" sz="3600" b="1" dirty="0"/>
              <a:t>produce un rilevante impatto ambientale: utilizzo                        di fertilizzanti e fitofarmaci, consumi energetici e relative emissioni inquinanti e climalteranti, consumi idrici, produzione di scarti… </a:t>
            </a:r>
            <a:endParaRPr lang="it-IT" sz="3600" dirty="0"/>
          </a:p>
          <a:p>
            <a:pPr lvl="0"/>
            <a:r>
              <a:rPr lang="it-IT" sz="3600" b="1" dirty="0"/>
              <a:t>tra tutti i settori produttivi è quello più direttamente esposto alle conseguenze sociali ed economiche dei problemi ambientali;</a:t>
            </a:r>
            <a:endParaRPr lang="it-IT" sz="3600" dirty="0"/>
          </a:p>
          <a:p>
            <a:pPr lvl="0"/>
            <a:r>
              <a:rPr lang="it-IT" sz="3600" b="1" dirty="0"/>
              <a:t>può dare un contributo decisivo verso la costruzione                     di un nuovo modello di produzione e di consumo improntato alla sostenibilità ambientale. </a:t>
            </a:r>
            <a:endParaRPr lang="it-IT" sz="3600" dirty="0"/>
          </a:p>
        </p:txBody>
      </p:sp>
    </p:spTree>
    <p:extLst>
      <p:ext uri="{BB962C8B-B14F-4D97-AF65-F5344CB8AC3E}">
        <p14:creationId xmlns:p14="http://schemas.microsoft.com/office/powerpoint/2010/main" val="1033269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10FA03E8-9918-6F4E-9F6C-1864334AC63E}"/>
              </a:ext>
            </a:extLst>
          </p:cNvPr>
          <p:cNvSpPr/>
          <p:nvPr/>
        </p:nvSpPr>
        <p:spPr>
          <a:xfrm>
            <a:off x="891901" y="1999008"/>
            <a:ext cx="10718192" cy="2308324"/>
          </a:xfrm>
          <a:prstGeom prst="rect">
            <a:avLst/>
          </a:prstGeom>
        </p:spPr>
        <p:txBody>
          <a:bodyPr wrap="none">
            <a:spAutoFit/>
          </a:bodyPr>
          <a:lstStyle/>
          <a:p>
            <a:pPr lvl="0" algn="ctr">
              <a:spcAft>
                <a:spcPts val="0"/>
              </a:spcAft>
            </a:pPr>
            <a:r>
              <a:rPr lang="it-IT" sz="7200" b="1" dirty="0">
                <a:latin typeface="Times New Roman" panose="02020603050405020304" pitchFamily="18" charset="0"/>
                <a:ea typeface="Times New Roman" panose="02020603050405020304" pitchFamily="18" charset="0"/>
                <a:cs typeface="Times New Roman" panose="02020603050405020304" pitchFamily="18" charset="0"/>
              </a:rPr>
              <a:t>L’impatto dell’agricoltura </a:t>
            </a:r>
          </a:p>
          <a:p>
            <a:pPr lvl="0" algn="ctr">
              <a:spcAft>
                <a:spcPts val="0"/>
              </a:spcAft>
            </a:pPr>
            <a:r>
              <a:rPr lang="it-IT" sz="7200" b="1" dirty="0">
                <a:latin typeface="Times New Roman" panose="02020603050405020304" pitchFamily="18" charset="0"/>
                <a:ea typeface="Times New Roman" panose="02020603050405020304" pitchFamily="18" charset="0"/>
                <a:cs typeface="Times New Roman" panose="02020603050405020304" pitchFamily="18" charset="0"/>
              </a:rPr>
              <a:t>sull’ambiente</a:t>
            </a:r>
            <a:endParaRPr lang="it-IT" sz="7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4860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957327D-C14D-E74B-967D-8887906F13F3}"/>
              </a:ext>
            </a:extLst>
          </p:cNvPr>
          <p:cNvSpPr>
            <a:spLocks noGrp="1"/>
          </p:cNvSpPr>
          <p:nvPr>
            <p:ph idx="1"/>
          </p:nvPr>
        </p:nvSpPr>
        <p:spPr>
          <a:xfrm>
            <a:off x="1021080" y="2342424"/>
            <a:ext cx="10515600" cy="4351338"/>
          </a:xfrm>
        </p:spPr>
        <p:txBody>
          <a:bodyPr/>
          <a:lstStyle/>
          <a:p>
            <a:pPr marL="0" indent="0">
              <a:buNone/>
            </a:pPr>
            <a:endParaRPr lang="it-IT" dirty="0"/>
          </a:p>
          <a:p>
            <a:pPr marL="0" indent="0">
              <a:buNone/>
            </a:pPr>
            <a:r>
              <a:rPr lang="it-IT" sz="4000" b="1" dirty="0"/>
              <a:t>L’agricoltura su scala globale assorbe                  circa due terzi di tutti i consumi idrici.                     La percentuale sale al 90% allargando la “torta” anche i consumi d’acqua delle attività industriali                                        di trasformazione agroalimentare.</a:t>
            </a:r>
          </a:p>
          <a:p>
            <a:endParaRPr lang="it-IT" dirty="0"/>
          </a:p>
        </p:txBody>
      </p:sp>
      <p:sp>
        <p:nvSpPr>
          <p:cNvPr id="4" name="Titolo 3">
            <a:extLst>
              <a:ext uri="{FF2B5EF4-FFF2-40B4-BE49-F238E27FC236}">
                <a16:creationId xmlns:a16="http://schemas.microsoft.com/office/drawing/2014/main" id="{A1FE5776-84EF-464C-9124-2C6D37F0BEF0}"/>
              </a:ext>
            </a:extLst>
          </p:cNvPr>
          <p:cNvSpPr>
            <a:spLocks noGrp="1"/>
          </p:cNvSpPr>
          <p:nvPr>
            <p:ph type="title"/>
          </p:nvPr>
        </p:nvSpPr>
        <p:spPr>
          <a:xfrm>
            <a:off x="1021080" y="1016861"/>
            <a:ext cx="2192383" cy="1325563"/>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it-IT" sz="1200">
                <a:effectLst/>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963206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F955DB8-7C7B-804C-85BD-FD6416A4CB61}"/>
              </a:ext>
            </a:extLst>
          </p:cNvPr>
          <p:cNvSpPr>
            <a:spLocks noChangeArrowheads="1"/>
          </p:cNvSpPr>
          <p:nvPr/>
        </p:nvSpPr>
        <p:spPr bwMode="auto">
          <a:xfrm>
            <a:off x="161817" y="642127"/>
            <a:ext cx="5826629"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it-IT" altLang="it-IT" sz="3600" b="1"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Dal settore agricolo </a:t>
            </a:r>
          </a:p>
          <a:p>
            <a:pPr eaLnBrk="0" fontAlgn="base" hangingPunct="0">
              <a:spcBef>
                <a:spcPct val="0"/>
              </a:spcBef>
              <a:spcAft>
                <a:spcPct val="0"/>
              </a:spcAft>
            </a:pPr>
            <a:r>
              <a:rPr kumimoji="0" lang="it-IT" altLang="it-IT" sz="3600" b="1"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e zootecnico proviene almeno il 20% </a:t>
            </a:r>
          </a:p>
          <a:p>
            <a:pPr eaLnBrk="0" fontAlgn="base" hangingPunct="0">
              <a:spcBef>
                <a:spcPct val="0"/>
              </a:spcBef>
              <a:spcAft>
                <a:spcPct val="0"/>
              </a:spcAft>
            </a:pPr>
            <a:r>
              <a:rPr lang="it-IT" altLang="it-IT" sz="3600" b="1" dirty="0">
                <a:ea typeface="Times New Roman" panose="02020603050405020304" pitchFamily="18" charset="0"/>
                <a:cs typeface="Times New Roman" panose="02020603050405020304" pitchFamily="18" charset="0"/>
              </a:rPr>
              <a:t>di tutte le emissioni climalteranti (CO2 equivalente),                                               così suddiviso tra </a:t>
            </a:r>
          </a:p>
          <a:p>
            <a:pPr eaLnBrk="0" fontAlgn="base" hangingPunct="0">
              <a:spcBef>
                <a:spcPct val="0"/>
              </a:spcBef>
              <a:spcAft>
                <a:spcPct val="0"/>
              </a:spcAft>
            </a:pPr>
            <a:r>
              <a:rPr lang="it-IT" altLang="it-IT" sz="3600" b="1" dirty="0">
                <a:ea typeface="Times New Roman" panose="02020603050405020304" pitchFamily="18" charset="0"/>
                <a:cs typeface="Times New Roman" panose="02020603050405020304" pitchFamily="18" charset="0"/>
              </a:rPr>
              <a:t>i vari fattori </a:t>
            </a:r>
          </a:p>
          <a:p>
            <a:pPr eaLnBrk="0" fontAlgn="base" hangingPunct="0">
              <a:spcBef>
                <a:spcPct val="0"/>
              </a:spcBef>
              <a:spcAft>
                <a:spcPct val="0"/>
              </a:spcAft>
            </a:pPr>
            <a:r>
              <a:rPr lang="it-IT" altLang="it-IT" sz="3600" b="1" dirty="0">
                <a:ea typeface="Times New Roman" panose="02020603050405020304" pitchFamily="18" charset="0"/>
                <a:cs typeface="Times New Roman" panose="02020603050405020304" pitchFamily="18" charset="0"/>
              </a:rPr>
              <a:t>di emissione</a:t>
            </a:r>
            <a:endParaRPr kumimoji="0" lang="it-IT" altLang="it-IT" sz="36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graphicFrame>
        <p:nvGraphicFramePr>
          <p:cNvPr id="5" name="Grafico 4">
            <a:extLst>
              <a:ext uri="{FF2B5EF4-FFF2-40B4-BE49-F238E27FC236}">
                <a16:creationId xmlns:a16="http://schemas.microsoft.com/office/drawing/2014/main" id="{597A6C9A-D0B5-A047-962F-FF651BFA29BD}"/>
              </a:ext>
            </a:extLst>
          </p:cNvPr>
          <p:cNvGraphicFramePr/>
          <p:nvPr>
            <p:extLst>
              <p:ext uri="{D42A27DB-BD31-4B8C-83A1-F6EECF244321}">
                <p14:modId xmlns:p14="http://schemas.microsoft.com/office/powerpoint/2010/main" val="2465326367"/>
              </p:ext>
            </p:extLst>
          </p:nvPr>
        </p:nvGraphicFramePr>
        <p:xfrm>
          <a:off x="3843160" y="444138"/>
          <a:ext cx="9718766" cy="6413862"/>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3">
            <a:extLst>
              <a:ext uri="{FF2B5EF4-FFF2-40B4-BE49-F238E27FC236}">
                <a16:creationId xmlns:a16="http://schemas.microsoft.com/office/drawing/2014/main" id="{D295A4A1-1DD9-6140-AD28-D083F4B76867}"/>
              </a:ext>
            </a:extLst>
          </p:cNvPr>
          <p:cNvSpPr>
            <a:spLocks noChangeArrowheads="1"/>
          </p:cNvSpPr>
          <p:nvPr/>
        </p:nvSpPr>
        <p:spPr bwMode="auto">
          <a:xfrm>
            <a:off x="1959428" y="550127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Tree>
    <p:extLst>
      <p:ext uri="{BB962C8B-B14F-4D97-AF65-F5344CB8AC3E}">
        <p14:creationId xmlns:p14="http://schemas.microsoft.com/office/powerpoint/2010/main" val="340015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96029C88-D2E1-E548-AAE8-4580CDB7D686}"/>
              </a:ext>
            </a:extLst>
          </p:cNvPr>
          <p:cNvSpPr>
            <a:spLocks noChangeArrowheads="1"/>
          </p:cNvSpPr>
          <p:nvPr/>
        </p:nvSpPr>
        <p:spPr bwMode="auto">
          <a:xfrm>
            <a:off x="444203" y="1367209"/>
            <a:ext cx="4312014"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it-IT" altLang="it-IT" sz="3600" b="1"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Tra i diversi gas </a:t>
            </a:r>
          </a:p>
          <a:p>
            <a:pPr eaLnBrk="0" fontAlgn="base" hangingPunct="0">
              <a:spcBef>
                <a:spcPct val="0"/>
              </a:spcBef>
              <a:spcAft>
                <a:spcPct val="0"/>
              </a:spcAft>
            </a:pPr>
            <a:r>
              <a:rPr kumimoji="0" lang="it-IT" altLang="it-IT" sz="3600" b="1"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climalteranti, </a:t>
            </a:r>
          </a:p>
          <a:p>
            <a:pPr eaLnBrk="0" fontAlgn="base" hangingPunct="0">
              <a:spcBef>
                <a:spcPct val="0"/>
              </a:spcBef>
              <a:spcAft>
                <a:spcPct val="0"/>
              </a:spcAft>
            </a:pPr>
            <a:r>
              <a:rPr kumimoji="0" lang="it-IT" altLang="it-IT" sz="3600" b="1"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quello prevalente </a:t>
            </a:r>
          </a:p>
          <a:p>
            <a:pPr eaLnBrk="0" fontAlgn="base" hangingPunct="0">
              <a:spcBef>
                <a:spcPct val="0"/>
              </a:spcBef>
              <a:spcAft>
                <a:spcPct val="0"/>
              </a:spcAft>
            </a:pPr>
            <a:r>
              <a:rPr kumimoji="0" lang="it-IT" altLang="it-IT" sz="3600" b="1"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nelle </a:t>
            </a:r>
            <a:r>
              <a:rPr lang="it-IT" altLang="it-IT" sz="3600" b="1" dirty="0">
                <a:ea typeface="Times New Roman" panose="02020603050405020304" pitchFamily="18" charset="0"/>
                <a:cs typeface="Times New Roman" panose="02020603050405020304" pitchFamily="18" charset="0"/>
              </a:rPr>
              <a:t>emissioni </a:t>
            </a:r>
          </a:p>
          <a:p>
            <a:pPr eaLnBrk="0" fontAlgn="base" hangingPunct="0">
              <a:spcBef>
                <a:spcPct val="0"/>
              </a:spcBef>
              <a:spcAft>
                <a:spcPct val="0"/>
              </a:spcAft>
            </a:pPr>
            <a:r>
              <a:rPr lang="it-IT" altLang="it-IT" sz="3600" b="1" dirty="0">
                <a:ea typeface="Times New Roman" panose="02020603050405020304" pitchFamily="18" charset="0"/>
                <a:cs typeface="Times New Roman" panose="02020603050405020304" pitchFamily="18" charset="0"/>
              </a:rPr>
              <a:t>dovute al settore </a:t>
            </a:r>
          </a:p>
          <a:p>
            <a:pPr eaLnBrk="0" fontAlgn="base" hangingPunct="0">
              <a:spcBef>
                <a:spcPct val="0"/>
              </a:spcBef>
              <a:spcAft>
                <a:spcPct val="0"/>
              </a:spcAft>
            </a:pPr>
            <a:r>
              <a:rPr lang="it-IT" altLang="it-IT" sz="3600" b="1" dirty="0">
                <a:ea typeface="Times New Roman" panose="02020603050405020304" pitchFamily="18" charset="0"/>
                <a:cs typeface="Times New Roman" panose="02020603050405020304" pitchFamily="18" charset="0"/>
              </a:rPr>
              <a:t>agricolo e zootecnico </a:t>
            </a:r>
          </a:p>
          <a:p>
            <a:pPr eaLnBrk="0" fontAlgn="base" hangingPunct="0">
              <a:spcBef>
                <a:spcPct val="0"/>
              </a:spcBef>
              <a:spcAft>
                <a:spcPct val="0"/>
              </a:spcAft>
            </a:pPr>
            <a:r>
              <a:rPr lang="it-IT" altLang="it-IT" sz="3600" b="1" dirty="0">
                <a:ea typeface="Times New Roman" panose="02020603050405020304" pitchFamily="18" charset="0"/>
                <a:cs typeface="Times New Roman" panose="02020603050405020304" pitchFamily="18" charset="0"/>
              </a:rPr>
              <a:t>è il metano </a:t>
            </a:r>
            <a:endParaRPr kumimoji="0" lang="it-IT" altLang="it-IT" sz="36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graphicFrame>
        <p:nvGraphicFramePr>
          <p:cNvPr id="5" name="Grafico 4">
            <a:extLst>
              <a:ext uri="{FF2B5EF4-FFF2-40B4-BE49-F238E27FC236}">
                <a16:creationId xmlns:a16="http://schemas.microsoft.com/office/drawing/2014/main" id="{6C6B7F8C-64B7-DE4F-B2CE-DDA4B68B5C49}"/>
              </a:ext>
            </a:extLst>
          </p:cNvPr>
          <p:cNvGraphicFramePr/>
          <p:nvPr>
            <p:extLst>
              <p:ext uri="{D42A27DB-BD31-4B8C-83A1-F6EECF244321}">
                <p14:modId xmlns:p14="http://schemas.microsoft.com/office/powerpoint/2010/main" val="4090821905"/>
              </p:ext>
            </p:extLst>
          </p:nvPr>
        </p:nvGraphicFramePr>
        <p:xfrm>
          <a:off x="4240616" y="679269"/>
          <a:ext cx="8199706" cy="6178731"/>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3">
            <a:extLst>
              <a:ext uri="{FF2B5EF4-FFF2-40B4-BE49-F238E27FC236}">
                <a16:creationId xmlns:a16="http://schemas.microsoft.com/office/drawing/2014/main" id="{7CF2898A-6E2F-A046-87F2-FCE81D52127D}"/>
              </a:ext>
            </a:extLst>
          </p:cNvPr>
          <p:cNvSpPr>
            <a:spLocks noChangeArrowheads="1"/>
          </p:cNvSpPr>
          <p:nvPr/>
        </p:nvSpPr>
        <p:spPr bwMode="auto">
          <a:xfrm>
            <a:off x="1645920" y="591711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Tree>
    <p:extLst>
      <p:ext uri="{BB962C8B-B14F-4D97-AF65-F5344CB8AC3E}">
        <p14:creationId xmlns:p14="http://schemas.microsoft.com/office/powerpoint/2010/main" val="164473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97E4879B-E36E-2B49-B150-538DFB5F491E}"/>
              </a:ext>
            </a:extLst>
          </p:cNvPr>
          <p:cNvSpPr>
            <a:spLocks noChangeArrowheads="1"/>
          </p:cNvSpPr>
          <p:nvPr/>
        </p:nvSpPr>
        <p:spPr bwMode="auto">
          <a:xfrm>
            <a:off x="206350" y="1243649"/>
            <a:ext cx="4833257"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it-IT" altLang="it-IT" sz="3600" b="1"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Dal settore agricolo </a:t>
            </a:r>
          </a:p>
          <a:p>
            <a:pPr eaLnBrk="0" fontAlgn="base" hangingPunct="0">
              <a:spcBef>
                <a:spcPct val="0"/>
              </a:spcBef>
              <a:spcAft>
                <a:spcPct val="0"/>
              </a:spcAft>
            </a:pPr>
            <a:r>
              <a:rPr kumimoji="0" lang="it-IT" altLang="it-IT" sz="3600" b="1"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e zootecnico proviene circa il 94%  </a:t>
            </a:r>
            <a:r>
              <a:rPr lang="it-IT" altLang="it-IT" sz="3600" b="1" dirty="0">
                <a:ea typeface="Times New Roman" panose="02020603050405020304" pitchFamily="18" charset="0"/>
                <a:cs typeface="Times New Roman" panose="02020603050405020304" pitchFamily="18" charset="0"/>
              </a:rPr>
              <a:t>di tutte </a:t>
            </a:r>
          </a:p>
          <a:p>
            <a:pPr eaLnBrk="0" fontAlgn="base" hangingPunct="0">
              <a:spcBef>
                <a:spcPct val="0"/>
              </a:spcBef>
              <a:spcAft>
                <a:spcPct val="0"/>
              </a:spcAft>
            </a:pPr>
            <a:r>
              <a:rPr lang="it-IT" altLang="it-IT" sz="3600" b="1" dirty="0">
                <a:ea typeface="Times New Roman" panose="02020603050405020304" pitchFamily="18" charset="0"/>
                <a:cs typeface="Times New Roman" panose="02020603050405020304" pitchFamily="18" charset="0"/>
              </a:rPr>
              <a:t>le emissioni di ammoniaca (NH</a:t>
            </a:r>
            <a:r>
              <a:rPr lang="it-IT" altLang="it-IT" sz="3600" b="1" baseline="-30000" dirty="0">
                <a:ea typeface="Times New Roman" panose="02020603050405020304" pitchFamily="18" charset="0"/>
                <a:cs typeface="Times New Roman" panose="02020603050405020304" pitchFamily="18" charset="0"/>
              </a:rPr>
              <a:t>3</a:t>
            </a:r>
            <a:r>
              <a:rPr lang="it-IT" altLang="it-IT" sz="3600" b="1" dirty="0">
                <a:ea typeface="Times New Roman" panose="02020603050405020304" pitchFamily="18" charset="0"/>
                <a:cs typeface="Times New Roman" panose="02020603050405020304" pitchFamily="18" charset="0"/>
              </a:rPr>
              <a:t>),                                                                                       </a:t>
            </a:r>
          </a:p>
          <a:p>
            <a:pPr eaLnBrk="0" fontAlgn="base" hangingPunct="0">
              <a:spcBef>
                <a:spcPct val="0"/>
              </a:spcBef>
              <a:spcAft>
                <a:spcPct val="0"/>
              </a:spcAft>
            </a:pPr>
            <a:r>
              <a:rPr lang="it-IT" altLang="it-IT" sz="3600" b="1" dirty="0">
                <a:ea typeface="Times New Roman" panose="02020603050405020304" pitchFamily="18" charset="0"/>
                <a:cs typeface="Times New Roman" panose="02020603050405020304" pitchFamily="18" charset="0"/>
              </a:rPr>
              <a:t>così suddiviso tra i vari fattori di emissione</a:t>
            </a:r>
            <a:endParaRPr kumimoji="0" lang="it-IT" altLang="it-IT" sz="36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graphicFrame>
        <p:nvGraphicFramePr>
          <p:cNvPr id="5" name="Grafico 4">
            <a:extLst>
              <a:ext uri="{FF2B5EF4-FFF2-40B4-BE49-F238E27FC236}">
                <a16:creationId xmlns:a16="http://schemas.microsoft.com/office/drawing/2014/main" id="{805185B8-06EB-4049-A973-4D2A33D283F1}"/>
              </a:ext>
            </a:extLst>
          </p:cNvPr>
          <p:cNvGraphicFramePr/>
          <p:nvPr>
            <p:extLst>
              <p:ext uri="{D42A27DB-BD31-4B8C-83A1-F6EECF244321}">
                <p14:modId xmlns:p14="http://schemas.microsoft.com/office/powerpoint/2010/main" val="2957395211"/>
              </p:ext>
            </p:extLst>
          </p:nvPr>
        </p:nvGraphicFramePr>
        <p:xfrm>
          <a:off x="4184307" y="304067"/>
          <a:ext cx="8642247" cy="6126479"/>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3">
            <a:extLst>
              <a:ext uri="{FF2B5EF4-FFF2-40B4-BE49-F238E27FC236}">
                <a16:creationId xmlns:a16="http://schemas.microsoft.com/office/drawing/2014/main" id="{ACA70474-C76F-CA41-BFF5-12BC76CD3C06}"/>
              </a:ext>
            </a:extLst>
          </p:cNvPr>
          <p:cNvSpPr>
            <a:spLocks noChangeArrowheads="1"/>
          </p:cNvSpPr>
          <p:nvPr/>
        </p:nvSpPr>
        <p:spPr bwMode="auto">
          <a:xfrm>
            <a:off x="313509" y="560360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Tree>
    <p:extLst>
      <p:ext uri="{BB962C8B-B14F-4D97-AF65-F5344CB8AC3E}">
        <p14:creationId xmlns:p14="http://schemas.microsoft.com/office/powerpoint/2010/main" val="1573617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DE2046C-0537-DD43-ADFC-C4C1A6ADADF7}"/>
              </a:ext>
            </a:extLst>
          </p:cNvPr>
          <p:cNvSpPr>
            <a:spLocks noGrp="1"/>
          </p:cNvSpPr>
          <p:nvPr>
            <p:ph idx="1"/>
          </p:nvPr>
        </p:nvSpPr>
        <p:spPr>
          <a:xfrm>
            <a:off x="713758" y="2145715"/>
            <a:ext cx="10515600" cy="4351338"/>
          </a:xfrm>
        </p:spPr>
        <p:txBody>
          <a:bodyPr>
            <a:normAutofit fontScale="92500" lnSpcReduction="10000"/>
          </a:bodyPr>
          <a:lstStyle/>
          <a:p>
            <a:pPr marL="0" indent="0">
              <a:buNone/>
            </a:pPr>
            <a:r>
              <a:rPr lang="it-IT" sz="4000" b="1" dirty="0"/>
              <a:t>In Italia come in buona parte d’Europa le emissioni di gas serra dovute alle attività agricole sono diminuite di oltre il 10% rispetto ai livelli del 1990. Un trend opposto a quello che si registra su scala globale,  ma un ritmo di riduzione più basso                di quello riguardante l’insieme delle emissioni: significa che nell’agricoltura italiana ed europea        le emissioni di gas serra diminuisco più lentamente in altri settori.</a:t>
            </a:r>
          </a:p>
          <a:p>
            <a:endParaRPr lang="it-IT" dirty="0"/>
          </a:p>
        </p:txBody>
      </p:sp>
      <p:sp>
        <p:nvSpPr>
          <p:cNvPr id="4" name="Titolo 3">
            <a:extLst>
              <a:ext uri="{FF2B5EF4-FFF2-40B4-BE49-F238E27FC236}">
                <a16:creationId xmlns:a16="http://schemas.microsoft.com/office/drawing/2014/main" id="{EE888F92-6A5E-234E-BF91-1DCDA409488C}"/>
              </a:ext>
            </a:extLst>
          </p:cNvPr>
          <p:cNvSpPr>
            <a:spLocks noGrp="1"/>
          </p:cNvSpPr>
          <p:nvPr>
            <p:ph type="title"/>
          </p:nvPr>
        </p:nvSpPr>
        <p:spPr>
          <a:xfrm>
            <a:off x="1021080" y="334154"/>
            <a:ext cx="2192383" cy="1325563"/>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it-IT" sz="1200" dirty="0">
                <a:effectLst/>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814619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A204F742-E220-6146-8110-CC64526DA701}"/>
              </a:ext>
            </a:extLst>
          </p:cNvPr>
          <p:cNvSpPr/>
          <p:nvPr/>
        </p:nvSpPr>
        <p:spPr>
          <a:xfrm>
            <a:off x="996556" y="1429284"/>
            <a:ext cx="9837308" cy="3416320"/>
          </a:xfrm>
          <a:prstGeom prst="rect">
            <a:avLst/>
          </a:prstGeom>
        </p:spPr>
        <p:txBody>
          <a:bodyPr wrap="none">
            <a:spAutoFit/>
          </a:bodyPr>
          <a:lstStyle/>
          <a:p>
            <a:pPr lvl="0" algn="ctr">
              <a:spcAft>
                <a:spcPts val="0"/>
              </a:spcAft>
            </a:pPr>
            <a:r>
              <a:rPr lang="it-IT" sz="7200" b="1" dirty="0">
                <a:latin typeface="Times New Roman" panose="02020603050405020304" pitchFamily="18" charset="0"/>
                <a:ea typeface="Times New Roman" panose="02020603050405020304" pitchFamily="18" charset="0"/>
                <a:cs typeface="Times New Roman" panose="02020603050405020304" pitchFamily="18" charset="0"/>
              </a:rPr>
              <a:t>      L’impatto       </a:t>
            </a:r>
          </a:p>
          <a:p>
            <a:pPr lvl="0" algn="ctr">
              <a:spcAft>
                <a:spcPts val="0"/>
              </a:spcAft>
            </a:pPr>
            <a:r>
              <a:rPr lang="it-IT" sz="7200" b="1" dirty="0">
                <a:latin typeface="Times New Roman" panose="02020603050405020304" pitchFamily="18" charset="0"/>
                <a:ea typeface="Times New Roman" panose="02020603050405020304" pitchFamily="18" charset="0"/>
                <a:cs typeface="Times New Roman" panose="02020603050405020304" pitchFamily="18" charset="0"/>
              </a:rPr>
              <a:t>dei problemi ambientali </a:t>
            </a:r>
          </a:p>
          <a:p>
            <a:pPr lvl="0" algn="ctr">
              <a:spcAft>
                <a:spcPts val="0"/>
              </a:spcAft>
            </a:pPr>
            <a:r>
              <a:rPr lang="it-IT" sz="7200" b="1" dirty="0">
                <a:latin typeface="Times New Roman" panose="02020603050405020304" pitchFamily="18" charset="0"/>
                <a:ea typeface="Times New Roman" panose="02020603050405020304" pitchFamily="18" charset="0"/>
                <a:cs typeface="Times New Roman" panose="02020603050405020304" pitchFamily="18" charset="0"/>
              </a:rPr>
              <a:t>sull’agricoltura</a:t>
            </a:r>
            <a:endParaRPr lang="it-IT" sz="7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2976779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970</Words>
  <Application>Microsoft Macintosh PowerPoint</Application>
  <PresentationFormat>Widescreen</PresentationFormat>
  <Paragraphs>83</Paragraphs>
  <Slides>14</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14</vt:i4>
      </vt:variant>
    </vt:vector>
  </HeadingPairs>
  <TitlesOfParts>
    <vt:vector size="21" baseType="lpstr">
      <vt:lpstr>Arial</vt:lpstr>
      <vt:lpstr>Baloo</vt:lpstr>
      <vt:lpstr>Calibri</vt:lpstr>
      <vt:lpstr>Calibri Light</vt:lpstr>
      <vt:lpstr>Symbol</vt:lpstr>
      <vt:lpstr>Times New Roman</vt:lpstr>
      <vt:lpstr>Tema di Office</vt:lpstr>
      <vt:lpstr>PERCHE’ L’ECONOMIA CIRCOLARE                                                                   FA BENE ALL’AGRICOLTURA                     E ALLO SVILUPPO LOCALE?  Roberto Della Seta  webinar, 10 maggio 2022 </vt:lpstr>
      <vt:lpstr>Presentazione standard di PowerPoint</vt:lpstr>
      <vt:lpstr>Presentazione standard di PowerPoint</vt:lpstr>
      <vt:lpstr> </vt:lpstr>
      <vt:lpstr>Presentazione standard di PowerPoint</vt:lpstr>
      <vt:lpstr>Presentazione standard di PowerPoint</vt:lpstr>
      <vt:lpstr>Presentazione standard di PowerPoint</vt:lpstr>
      <vt:lpstr>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PERCHE’ L’ECONOMIA CIRCOLARE                                                                   FA BENE ALL’AGRICOLTURA                     E ALLO SVILUPPO LOCALE?  Roberto Della Seta  webinar, 10 maggio 2022 </dc:title>
  <dc:creator>Roberto Della Seta</dc:creator>
  <cp:lastModifiedBy>Roberto Della Seta</cp:lastModifiedBy>
  <cp:revision>4</cp:revision>
  <dcterms:created xsi:type="dcterms:W3CDTF">2022-05-05T10:50:24Z</dcterms:created>
  <dcterms:modified xsi:type="dcterms:W3CDTF">2022-05-09T11:01:25Z</dcterms:modified>
</cp:coreProperties>
</file>